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3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CA7E8E-09F4-4D10-90B5-92731CF2678D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DF3900-16C6-41F9-AD33-7A3D0B711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77605-A7E7-48DA-81F9-16B932AF2E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9FCA6B-0FD0-44AA-AF4D-5C05170671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9BD8A5-001C-440C-A88E-00CDA0CC2A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0B8DD-65C5-4D51-92B0-366D74BF94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CA00-0509-4804-8223-A5B3726B8B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20633-BCFA-4E0F-A45D-29AFBEAEA36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8ED20-03A8-4055-BDAB-B8262158DF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DA76-E11E-4E17-B1AD-51D9DCD82127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3139-44F7-415E-8318-ACA326E89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9EDBB-CA90-4619-A87D-27262D2FCFD0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8DDF-36A3-44B6-A80C-1FEB2AD27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B1F1-B546-41ED-8932-1CF0AF6A8515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23C8-871D-437A-AEC0-792B4155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AEAA26-ABE5-41BC-BCDB-B03E1B4079FD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FD3345-F7B4-4F7E-8553-8E9445B8B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0D9B-EC45-4004-9BBB-5D3F66F6FC67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22DD3-6508-4E90-8620-BF1DAC0BA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64B5-C132-4A97-83C8-944BA8B6C2EC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DE83-D366-453D-A0CD-03E89DB1C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83E7-C92F-4172-BBA3-01CF9E383557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AAC3-6A7E-466B-B885-BEF326002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45ADA-08F6-4341-9667-B6ACF0835480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ED043D-92BF-4338-9B04-8B0ADDF6F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AC29A-B1AE-482D-8ABD-F8E0D3155418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A9D1-B393-4AD3-8795-B586E5A8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0EB47-E0B4-41A9-B658-B636FFD6D79D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72209B-ECFD-4F13-AE74-BC8150B81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13D71C-5AF1-48FB-BCCA-A422B545004C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FC924A-1121-413F-95D9-C686D1BED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551933-0A3D-48AC-A077-0809ABB7B4DA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0D0861-B987-4B78-9BE6-25CD5D514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7" r:id="rId4"/>
    <p:sldLayoutId id="2147483708" r:id="rId5"/>
    <p:sldLayoutId id="2147483715" r:id="rId6"/>
    <p:sldLayoutId id="2147483709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http://cbse.meritnation.com/img/lp/1/9/7/98/122/319/321/9.1.1.2.1_GPL_SA_KG_SNK_html_m4a8606a.gi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Number Systems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State whether the following statements are true or false. Give reasons for your answers.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Every natural number is a whole number.</a:t>
            </a:r>
          </a:p>
          <a:p>
            <a:pPr marL="571500" indent="-571500">
              <a:buNone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Ans: True, since the collection of whole numbers contains all natural numbers.</a:t>
            </a:r>
          </a:p>
          <a:p>
            <a:pPr marL="571500" indent="-571500">
              <a:buFont typeface="+mj-lt"/>
              <a:buAutoNum type="romanLcPeriod" startAt="2"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Every integer is a whole number.</a:t>
            </a:r>
          </a:p>
          <a:p>
            <a:pPr marL="571500" indent="-571500">
              <a:buNone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Ans: False, for example -2 is not a whole number</a:t>
            </a:r>
          </a:p>
          <a:p>
            <a:pPr marL="571500" indent="-571500">
              <a:buFont typeface="+mj-lt"/>
              <a:buAutoNum type="romanLcPeriod" startAt="3"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Every rational number is a whole number.</a:t>
            </a:r>
          </a:p>
          <a:p>
            <a:pPr marL="571500" indent="-571500">
              <a:buNone/>
            </a:pPr>
            <a:r>
              <a:rPr lang="en-US" sz="2400" dirty="0" smtClean="0">
                <a:solidFill>
                  <a:srgbClr val="7030A0"/>
                </a:solidFill>
                <a:cs typeface="Calibri" pitchFamily="34" charset="0"/>
              </a:rPr>
              <a:t>Ans: False, for example ½ is a rational number but not a whole number.</a:t>
            </a:r>
          </a:p>
          <a:p>
            <a:pPr marL="571500" indent="-571500">
              <a:buNone/>
            </a:pPr>
            <a:endParaRPr lang="en-US" sz="2400" dirty="0">
              <a:solidFill>
                <a:srgbClr val="7030A0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EXERCISE 1.2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State whether the following statements are true or false. Justify your answers.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200" dirty="0" smtClean="0">
                <a:solidFill>
                  <a:srgbClr val="FF0000"/>
                </a:solidFill>
              </a:rPr>
              <a:t>Every irrational number is a real number.</a:t>
            </a:r>
          </a:p>
          <a:p>
            <a:pPr marL="571500" indent="-57150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True, since collection of real numbers is made up of rational and irrational numbers.</a:t>
            </a:r>
          </a:p>
          <a:p>
            <a:pPr marL="571500" indent="-571500">
              <a:buFont typeface="+mj-lt"/>
              <a:buAutoNum type="romanLcPeriod" startAt="2"/>
            </a:pPr>
            <a:r>
              <a:rPr lang="en-US" sz="2200" dirty="0" smtClean="0">
                <a:solidFill>
                  <a:srgbClr val="FF0000"/>
                </a:solidFill>
              </a:rPr>
              <a:t>Every point on the number line is of the form    m , where m is a natural number.</a:t>
            </a:r>
          </a:p>
          <a:p>
            <a:pPr marL="571500" indent="-57150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False, no negative number can be the square root of any natural number.</a:t>
            </a:r>
          </a:p>
          <a:p>
            <a:pPr marL="571500" indent="-571500">
              <a:buFont typeface="+mj-lt"/>
              <a:buAutoNum type="romanLcPeriod" startAt="3"/>
            </a:pPr>
            <a:r>
              <a:rPr lang="en-US" sz="2200" dirty="0" smtClean="0">
                <a:solidFill>
                  <a:srgbClr val="FF0000"/>
                </a:solidFill>
              </a:rPr>
              <a:t>Every real number is an irrational number.</a:t>
            </a:r>
          </a:p>
          <a:p>
            <a:pPr marL="571500" indent="-57150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False, for example 2 is real but not irrational.</a:t>
            </a:r>
          </a:p>
          <a:p>
            <a:pPr marL="571500" indent="-571500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629400" y="3886200"/>
            <a:ext cx="5334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6520962" y="39946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EXERCISE 1.3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Write the following in decimal form and say what kind of decimal expansion each has: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7030A0"/>
                </a:solidFill>
              </a:rPr>
              <a:t>36/100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36/100 = 0.36. It is terminating</a:t>
            </a:r>
          </a:p>
          <a:p>
            <a:pPr marL="571500" indent="-571500">
              <a:buFont typeface="+mj-lt"/>
              <a:buAutoNum type="romanLcPeriod" startAt="2"/>
            </a:pPr>
            <a:r>
              <a:rPr lang="en-US" dirty="0" smtClean="0">
                <a:solidFill>
                  <a:srgbClr val="7030A0"/>
                </a:solidFill>
              </a:rPr>
              <a:t>1/11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1/11 = 0.09 It is non terminating and recurring number.</a:t>
            </a:r>
          </a:p>
          <a:p>
            <a:pPr marL="571500" indent="-571500">
              <a:buFont typeface="+mj-lt"/>
              <a:buAutoNum type="romanLcPeriod" startAt="3"/>
            </a:pPr>
            <a:r>
              <a:rPr lang="en-US" dirty="0" smtClean="0">
                <a:solidFill>
                  <a:srgbClr val="7030A0"/>
                </a:solidFill>
              </a:rPr>
              <a:t>4  1/8 = 33/8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4  1/8 = 33/8 = 4.125. It is terminating.</a:t>
            </a:r>
          </a:p>
          <a:p>
            <a:pPr marL="571500" indent="-571500">
              <a:buFont typeface="+mj-lt"/>
              <a:buAutoNum type="romanLcPeriod" startAt="4"/>
            </a:pPr>
            <a:r>
              <a:rPr lang="en-US" dirty="0" smtClean="0">
                <a:solidFill>
                  <a:srgbClr val="7030A0"/>
                </a:solidFill>
              </a:rPr>
              <a:t>3/13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3/13 = 0.230769. It is non terminating and recurring</a:t>
            </a:r>
          </a:p>
          <a:p>
            <a:pPr marL="571500" indent="-571500">
              <a:buFont typeface="+mj-lt"/>
              <a:buAutoNum type="romanLcPeriod" startAt="5"/>
            </a:pPr>
            <a:r>
              <a:rPr lang="en-US" dirty="0" smtClean="0">
                <a:solidFill>
                  <a:srgbClr val="7030A0"/>
                </a:solidFill>
              </a:rPr>
              <a:t>2/11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2/11=0.1818 . It is non terminating and recurring number.</a:t>
            </a:r>
          </a:p>
          <a:p>
            <a:pPr marL="571500" indent="-571500">
              <a:buFont typeface="+mj-lt"/>
              <a:buAutoNum type="romanLcPeriod" startAt="6"/>
            </a:pPr>
            <a:r>
              <a:rPr lang="en-US" dirty="0" smtClean="0">
                <a:solidFill>
                  <a:srgbClr val="7030A0"/>
                </a:solidFill>
              </a:rPr>
              <a:t>329/400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7030A0"/>
                </a:solidFill>
              </a:rPr>
              <a:t>Ans: 329/400=0.8225. It is terminating</a:t>
            </a:r>
          </a:p>
          <a:p>
            <a:pPr marL="571500" indent="-57150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4572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5257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3200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2. You know that 1/7=0.142857. Can you predict what the decimal expansion of 2/7,3/7,4/7,5/7,6/7 are, without actually doing long division? If so, how?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Ans: 1/7=0.142857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2/7=2   1/7= 0.285714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3/7=3   1/7= 0.428571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4/7=4   1/7= 0.571428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5/7=5   1/7= 0.714285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6/7=6   1/7= 0.857142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3.Express the following in the form p/q , where p and q are integers and q     0.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O.6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Ans: Let x=0.666…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10x=6.666…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      =6+0.666…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      =6+x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10x=6+x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10x-x=6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              x= 6/9=2/3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371600" y="1447800"/>
            <a:ext cx="228600" cy="1828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371600" y="1828800"/>
            <a:ext cx="228600" cy="1828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1371600" y="2209800"/>
            <a:ext cx="228600" cy="1828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1371600" y="2590800"/>
            <a:ext cx="228600" cy="1828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371600" y="2895600"/>
            <a:ext cx="228600" cy="1828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Not Equal 8"/>
          <p:cNvSpPr/>
          <p:nvPr/>
        </p:nvSpPr>
        <p:spPr>
          <a:xfrm>
            <a:off x="8869680" y="3276600"/>
            <a:ext cx="274320" cy="27432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38200" y="3886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7. Write three numbers whose decimal expansions are non- terminating non- </a:t>
            </a:r>
            <a:r>
              <a:rPr lang="en-US" sz="2200" dirty="0" err="1" smtClean="0">
                <a:solidFill>
                  <a:srgbClr val="FF0000"/>
                </a:solidFill>
              </a:rPr>
              <a:t>recuring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0.01001000100001… ,0.202002000200002… , 0.003000300003000003…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8. Find three different irrational numbers between the rational numbers 5/7 and 9/11.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5/7=0.714285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   9/11=0.81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 Three irrational numbers = 0.75234684756… , 0.773492039442… , 0.804571208325456…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9. Classify the following numbers as rational or irrational :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>
                <a:solidFill>
                  <a:srgbClr val="FF0000"/>
                </a:solidFill>
              </a:rPr>
              <a:t>23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Irrational number.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US" sz="2200" dirty="0" smtClean="0">
                <a:solidFill>
                  <a:srgbClr val="FF0000"/>
                </a:solidFill>
              </a:rPr>
              <a:t>225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Rational number</a:t>
            </a:r>
          </a:p>
          <a:p>
            <a:pPr marL="514350" indent="-514350">
              <a:buFont typeface="+mj-lt"/>
              <a:buAutoNum type="romanLcPeriod" startAt="3"/>
            </a:pPr>
            <a:r>
              <a:rPr lang="en-US" sz="2200" dirty="0" smtClean="0">
                <a:solidFill>
                  <a:srgbClr val="FF0000"/>
                </a:solidFill>
              </a:rPr>
              <a:t>0.3796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Rational number</a:t>
            </a:r>
          </a:p>
          <a:p>
            <a:pPr marL="514350" indent="-514350">
              <a:buFont typeface="+mj-lt"/>
              <a:buAutoNum type="romanLcPeriod" startAt="4"/>
            </a:pPr>
            <a:r>
              <a:rPr lang="en-US" sz="2200" dirty="0" smtClean="0">
                <a:solidFill>
                  <a:srgbClr val="FF0000"/>
                </a:solidFill>
              </a:rPr>
              <a:t>7.478478…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Rational number</a:t>
            </a:r>
          </a:p>
          <a:p>
            <a:pPr marL="514350" indent="-514350">
              <a:buFont typeface="+mj-lt"/>
              <a:buAutoNum type="romanLcPeriod" startAt="5"/>
            </a:pPr>
            <a:r>
              <a:rPr lang="en-US" sz="2200" dirty="0" smtClean="0">
                <a:solidFill>
                  <a:srgbClr val="FF0000"/>
                </a:solidFill>
              </a:rPr>
              <a:t>1.101001000100001000001…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Ans: Irrational number</a:t>
            </a:r>
            <a:endParaRPr lang="en-US" sz="22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524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1524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533400" y="32004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424962" y="33850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533400" y="3886200"/>
            <a:ext cx="457200" cy="3048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386862" y="4032738"/>
            <a:ext cx="2227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EXERCISE:1.5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200" dirty="0" smtClean="0"/>
              <a:t>Classify the following numbers as rational or irrational.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200" dirty="0" smtClean="0"/>
              <a:t>2-  5</a:t>
            </a:r>
          </a:p>
          <a:p>
            <a:pPr marL="514350" indent="-514350">
              <a:buNone/>
            </a:pPr>
            <a:r>
              <a:rPr lang="en-US" sz="2200" dirty="0" smtClean="0"/>
              <a:t>Ans:  Irrational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US" sz="2200" dirty="0" smtClean="0"/>
              <a:t>(3+  23)-  23</a:t>
            </a:r>
          </a:p>
          <a:p>
            <a:pPr marL="514350" indent="-514350">
              <a:buNone/>
            </a:pPr>
            <a:r>
              <a:rPr lang="en-US" sz="2200" dirty="0" smtClean="0"/>
              <a:t>Ans: Rational</a:t>
            </a:r>
          </a:p>
          <a:p>
            <a:pPr marL="514350" indent="-514350">
              <a:buFont typeface="+mj-lt"/>
              <a:buAutoNum type="romanLcPeriod" startAt="3"/>
            </a:pPr>
            <a:r>
              <a:rPr lang="en-US" sz="2200" dirty="0" smtClean="0"/>
              <a:t>2  7/  7  7</a:t>
            </a:r>
          </a:p>
          <a:p>
            <a:pPr marL="514350" indent="-514350">
              <a:buNone/>
            </a:pPr>
            <a:r>
              <a:rPr lang="en-US" sz="2200" dirty="0" smtClean="0"/>
              <a:t>Ans: Rational</a:t>
            </a:r>
          </a:p>
          <a:p>
            <a:pPr marL="514350" indent="-514350">
              <a:buFont typeface="+mj-lt"/>
              <a:buAutoNum type="romanLcPeriod" startAt="4"/>
            </a:pPr>
            <a:r>
              <a:rPr lang="en-US" sz="2200" dirty="0" smtClean="0"/>
              <a:t>1/   2</a:t>
            </a:r>
          </a:p>
          <a:p>
            <a:pPr marL="514350" indent="-514350">
              <a:buNone/>
            </a:pPr>
            <a:r>
              <a:rPr lang="en-US" sz="2200" dirty="0" smtClean="0"/>
              <a:t>Ans: Irrational</a:t>
            </a:r>
          </a:p>
          <a:p>
            <a:pPr marL="514350" indent="-514350">
              <a:buFont typeface="+mj-lt"/>
              <a:buAutoNum type="romanLcPeriod" startAt="5"/>
            </a:pPr>
            <a:r>
              <a:rPr lang="en-US" sz="2200" dirty="0" smtClean="0"/>
              <a:t>2</a:t>
            </a:r>
          </a:p>
          <a:p>
            <a:pPr marL="514350" indent="-514350">
              <a:buNone/>
            </a:pPr>
            <a:r>
              <a:rPr lang="en-US" sz="2200" dirty="0" smtClean="0"/>
              <a:t>Ans: Irrational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914400" y="20574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805962" y="21658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066800" y="28956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958362" y="30040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600200" y="28956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491762" y="30040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838200" y="36576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729762" y="37660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1447800" y="36576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339362" y="37660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914400" y="4495800"/>
            <a:ext cx="381000" cy="228600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805962" y="46042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76697" y="5447903"/>
            <a:ext cx="228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5334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24694" y="5447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SUMMARY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A number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 is called a rational number, if it can be written in the form p/q, where p and q are integers and q is not equal to 0.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A number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s </a:t>
            </a:r>
            <a:r>
              <a:rPr lang="en-US" dirty="0" smtClean="0">
                <a:solidFill>
                  <a:srgbClr val="FF0000"/>
                </a:solidFill>
              </a:rPr>
              <a:t>is called a irrational number, if it cannot be written in the form p/q, where p and q are integers and q is not equal to 0.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The decimal expansion of a rational number is either terminating or non-terminating non-recurring.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Moreover, a number whose decimal expansion is terminating or non-terminating recurring is a rational.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The decimal expansion of an irrational number is non-terminating non-recurring. Moreover, a number whose decimal expansion is non-terminating non-recurring is irrational.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All the rational and irrational numbers make up the collection of real numbers.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There is a unique real number corresponding to every point on the number line. Also, corresponding to each real number, there is a unique point on the number line.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  If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 </a:t>
            </a:r>
            <a:r>
              <a:rPr lang="en-US" dirty="0" smtClean="0">
                <a:solidFill>
                  <a:srgbClr val="FF0000"/>
                </a:solidFill>
              </a:rPr>
              <a:t>is rational and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is irrational, then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r+s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r-s</a:t>
            </a:r>
            <a:r>
              <a:rPr lang="en-US" dirty="0" smtClean="0">
                <a:solidFill>
                  <a:srgbClr val="FF0000"/>
                </a:solidFill>
              </a:rPr>
              <a:t> are irrational numbers , and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rs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r/s</a:t>
            </a:r>
            <a:r>
              <a:rPr lang="en-US" dirty="0" smtClean="0">
                <a:solidFill>
                  <a:srgbClr val="FF0000"/>
                </a:solidFill>
              </a:rPr>
              <a:t> are irrational numbers, 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is not equal to 0.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  </a:t>
            </a:r>
            <a:endParaRPr lang="en-US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Trick of the session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Finding square root of a number ending with 25.</a:t>
            </a:r>
          </a:p>
          <a:p>
            <a:pPr lvl="1" eaLnBrk="1" hangingPunct="1"/>
            <a:r>
              <a:rPr lang="en-US" smtClean="0"/>
              <a:t>For last two numbers put a 5 and represent other part of the number as </a:t>
            </a:r>
            <a:r>
              <a:rPr lang="en-US" i="1" smtClean="0">
                <a:solidFill>
                  <a:srgbClr val="FF0000"/>
                </a:solidFill>
              </a:rPr>
              <a:t>k*(k+1) </a:t>
            </a:r>
            <a:r>
              <a:rPr lang="en-US" smtClean="0"/>
              <a:t>and the square root is </a:t>
            </a:r>
            <a:r>
              <a:rPr lang="en-US" i="1" smtClean="0">
                <a:solidFill>
                  <a:srgbClr val="FF0000"/>
                </a:solidFill>
              </a:rPr>
              <a:t>k5.</a:t>
            </a:r>
          </a:p>
          <a:p>
            <a:pPr lvl="1" eaLnBrk="1" hangingPunct="1"/>
            <a:r>
              <a:rPr lang="en-US" smtClean="0"/>
              <a:t>Example :</a:t>
            </a:r>
            <a:r>
              <a:rPr lang="en-US" i="1" smtClean="0">
                <a:solidFill>
                  <a:srgbClr val="FF0000"/>
                </a:solidFill>
              </a:rPr>
              <a:t> find square root of 2025</a:t>
            </a:r>
          </a:p>
          <a:p>
            <a:pPr lvl="1" eaLnBrk="1" hangingPunct="1"/>
            <a:r>
              <a:rPr lang="en-US" b="1" smtClean="0">
                <a:solidFill>
                  <a:srgbClr val="FF0000"/>
                </a:solidFill>
              </a:rPr>
              <a:t>2025</a:t>
            </a:r>
          </a:p>
          <a:p>
            <a:pPr lvl="1" eaLnBrk="1" hangingPunct="1"/>
            <a:endParaRPr lang="en-US" b="1" smtClean="0">
              <a:solidFill>
                <a:srgbClr val="FF0000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   </a:t>
            </a:r>
            <a:r>
              <a:rPr lang="en-US" sz="1800" b="1" smtClean="0">
                <a:solidFill>
                  <a:srgbClr val="FF0000"/>
                </a:solidFill>
              </a:rPr>
              <a:t>4*5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z="1800" b="1" smtClean="0">
              <a:solidFill>
                <a:srgbClr val="FF0000"/>
              </a:solidFill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en-US" sz="1800" b="1" smtClean="0">
                <a:solidFill>
                  <a:srgbClr val="FF0000"/>
                </a:solidFill>
              </a:rPr>
              <a:t>    4     5</a:t>
            </a:r>
          </a:p>
          <a:p>
            <a:pPr lvl="1" eaLnBrk="1" hangingPunct="1"/>
            <a:r>
              <a:rPr lang="en-US" smtClean="0"/>
              <a:t>So square root of 2025 is 25.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3810000"/>
            <a:ext cx="2286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3810000"/>
            <a:ext cx="2286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1818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144588" y="4343400"/>
            <a:ext cx="1065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02949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3.7 Order of Operations; Estimation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2920" indent="-457200">
              <a:buFont typeface="+mj-lt"/>
              <a:buAutoNum type="alphaLcPeriod"/>
            </a:pPr>
            <a:r>
              <a:rPr lang="en-US" dirty="0" smtClean="0"/>
              <a:t>Simplify expressions using the rules for order of operations.</a:t>
            </a:r>
            <a:br>
              <a:rPr lang="en-US" dirty="0" smtClean="0"/>
            </a:br>
            <a:endParaRPr lang="en-US" dirty="0" smtClean="0"/>
          </a:p>
          <a:p>
            <a:pPr marL="502920" indent="-457200">
              <a:buFont typeface="+mj-lt"/>
              <a:buAutoNum type="alphaLcPeriod"/>
            </a:pPr>
            <a:r>
              <a:rPr lang="en-US" dirty="0" smtClean="0"/>
              <a:t>Estimate with fractions and mixed-numeral notation.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smtClean="0"/>
              <a:t>	</a:t>
            </a:r>
            <a:r>
              <a:rPr lang="en-US" smtClean="0"/>
              <a:t>PEDMAS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Do all calculations within </a:t>
            </a:r>
            <a:r>
              <a:rPr lang="en-US" dirty="0" smtClean="0">
                <a:solidFill>
                  <a:srgbClr val="FF0000"/>
                </a:solidFill>
              </a:rPr>
              <a:t>parentheses</a:t>
            </a:r>
            <a:r>
              <a:rPr lang="en-US" dirty="0" smtClean="0"/>
              <a:t> before operations outside.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Evaluate all </a:t>
            </a:r>
            <a:r>
              <a:rPr lang="en-US" dirty="0" smtClean="0">
                <a:solidFill>
                  <a:srgbClr val="FF0000"/>
                </a:solidFill>
              </a:rPr>
              <a:t>exponential expressions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Do all </a:t>
            </a:r>
            <a:r>
              <a:rPr lang="en-US" dirty="0" smtClean="0">
                <a:solidFill>
                  <a:srgbClr val="FF0000"/>
                </a:solidFill>
              </a:rPr>
              <a:t>multiplications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divisions</a:t>
            </a:r>
            <a:r>
              <a:rPr lang="en-US" dirty="0" smtClean="0"/>
              <a:t> in order from left to right.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Do all </a:t>
            </a:r>
            <a:r>
              <a:rPr lang="en-US" dirty="0" smtClean="0">
                <a:solidFill>
                  <a:srgbClr val="FF0000"/>
                </a:solidFill>
              </a:rPr>
              <a:t>additions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subtractions</a:t>
            </a:r>
            <a:r>
              <a:rPr lang="en-US" dirty="0" smtClean="0"/>
              <a:t> in order from left to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What will we learn today?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Number Line</a:t>
            </a:r>
          </a:p>
          <a:p>
            <a:pPr eaLnBrk="1" hangingPunct="1"/>
            <a:r>
              <a:rPr lang="en-US" dirty="0" smtClean="0"/>
              <a:t>Types of number</a:t>
            </a:r>
          </a:p>
          <a:p>
            <a:pPr eaLnBrk="1" hangingPunct="1"/>
            <a:r>
              <a:rPr lang="en-US" b="1" dirty="0" smtClean="0">
                <a:solidFill>
                  <a:srgbClr val="00B0F0"/>
                </a:solidFill>
                <a:latin typeface="Curlz MT" pitchFamily="82" charset="0"/>
              </a:rPr>
              <a:t>Trick of the session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all mixed numbers to improper fractions first. (Unless they are being added or subtracted.)</a:t>
            </a:r>
          </a:p>
          <a:p>
            <a:r>
              <a:rPr lang="en-US" dirty="0" smtClean="0"/>
              <a:t>Change all divisions to multiplications before you start calculating.</a:t>
            </a:r>
          </a:p>
          <a:p>
            <a:r>
              <a:rPr lang="en-US" dirty="0" smtClean="0"/>
              <a:t>Write each step on a separate line, and </a:t>
            </a:r>
            <a:r>
              <a:rPr lang="en-US" b="1" dirty="0" smtClean="0"/>
              <a:t>copy</a:t>
            </a:r>
            <a:r>
              <a:rPr lang="en-US" dirty="0" smtClean="0"/>
              <a:t> the parts that do not change at each step.</a:t>
            </a:r>
          </a:p>
          <a:p>
            <a:r>
              <a:rPr lang="en-US" dirty="0" smtClean="0"/>
              <a:t>Write the auxiliary calculations on the right side, so the don’t interrupt the flow of the argument.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2286000" cy="798576"/>
          </a:xfrm>
        </p:spPr>
        <p:txBody>
          <a:bodyPr/>
          <a:lstStyle/>
          <a:p>
            <a:r>
              <a:rPr lang="en-US" dirty="0" smtClean="0"/>
              <a:t>Simplify: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3048000"/>
          <a:ext cx="4586418" cy="1295400"/>
        </p:xfrm>
        <a:graphic>
          <a:graphicData uri="http://schemas.openxmlformats.org/presentationml/2006/ole">
            <p:oleObj spid="_x0000_s1026" name="Equation" r:id="rId3" imgW="166356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Number Line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Negative numbers              Positive numbers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----|----|----|----|----|----|----|----|----|----|----|----|----|----|----|----|----|----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…-8    -7    -6    -5    -4   -3    -2    -1     </a:t>
            </a:r>
            <a:r>
              <a:rPr lang="en-US" sz="1800" b="1" dirty="0" smtClean="0">
                <a:solidFill>
                  <a:srgbClr val="00B050"/>
                </a:solidFill>
              </a:rPr>
              <a:t>0</a:t>
            </a:r>
            <a:r>
              <a:rPr lang="en-US" sz="1800" dirty="0" smtClean="0"/>
              <a:t>     1     2     3     4     5     6     7     8 ...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4495800" y="3200400"/>
            <a:ext cx="35814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flipH="1" flipV="1">
            <a:off x="914400" y="3200400"/>
            <a:ext cx="35052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Types of number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Natural Number : Denoted by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</a:p>
          <a:p>
            <a:pPr lvl="1" eaLnBrk="1" hangingPunct="1"/>
            <a:r>
              <a:rPr lang="en-US" dirty="0" smtClean="0"/>
              <a:t>Generally the numbers we count are called </a:t>
            </a:r>
            <a:r>
              <a:rPr lang="en-US" i="1" dirty="0" smtClean="0"/>
              <a:t>natural numbers(N).</a:t>
            </a:r>
          </a:p>
          <a:p>
            <a:pPr lvl="2" eaLnBrk="1" hangingPunct="1"/>
            <a:r>
              <a:rPr lang="en-US" sz="1800" dirty="0" smtClean="0"/>
              <a:t>Example : 1,2,3,4 ….</a:t>
            </a:r>
          </a:p>
          <a:p>
            <a:pPr eaLnBrk="1" hangingPunct="1"/>
            <a:r>
              <a:rPr lang="en-US" dirty="0" smtClean="0"/>
              <a:t>Whole Number : Denoted by </a:t>
            </a:r>
            <a:r>
              <a:rPr lang="en-US" b="1" dirty="0" smtClean="0">
                <a:solidFill>
                  <a:srgbClr val="FF0000"/>
                </a:solidFill>
              </a:rPr>
              <a:t>W</a:t>
            </a:r>
          </a:p>
          <a:p>
            <a:pPr lvl="1" eaLnBrk="1" hangingPunct="1"/>
            <a:r>
              <a:rPr lang="en-US" dirty="0" smtClean="0"/>
              <a:t>Put one more number i.e. 0(Zero) together with natural number and it forms </a:t>
            </a:r>
            <a:r>
              <a:rPr lang="en-US" i="1" dirty="0" smtClean="0"/>
              <a:t>whole number.</a:t>
            </a:r>
          </a:p>
          <a:p>
            <a:pPr lvl="2" eaLnBrk="1" hangingPunct="1"/>
            <a:r>
              <a:rPr lang="en-US" sz="1800" dirty="0" smtClean="0"/>
              <a:t>Example : </a:t>
            </a:r>
            <a:r>
              <a:rPr lang="en-US" sz="1800" b="1" dirty="0" smtClean="0">
                <a:solidFill>
                  <a:srgbClr val="00B050"/>
                </a:solidFill>
              </a:rPr>
              <a:t>0</a:t>
            </a:r>
            <a:r>
              <a:rPr lang="en-US" sz="1800" dirty="0" smtClean="0"/>
              <a:t>,10,11,12…20,21,22….30,40 ….</a:t>
            </a:r>
          </a:p>
          <a:p>
            <a:pPr eaLnBrk="1" hangingPunct="1"/>
            <a:r>
              <a:rPr lang="en-US" dirty="0" smtClean="0"/>
              <a:t>Integers : Denoted by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</a:p>
          <a:p>
            <a:pPr lvl="1" eaLnBrk="1" hangingPunct="1"/>
            <a:r>
              <a:rPr lang="en-US" dirty="0" smtClean="0"/>
              <a:t>Put all the negative numbers along with whole numbers and it forms </a:t>
            </a:r>
            <a:r>
              <a:rPr lang="en-US" i="1" dirty="0" smtClean="0"/>
              <a:t>Integers</a:t>
            </a:r>
            <a:r>
              <a:rPr lang="en-US" dirty="0" smtClean="0"/>
              <a:t>.</a:t>
            </a:r>
          </a:p>
          <a:p>
            <a:pPr lvl="2" eaLnBrk="1" hangingPunct="1"/>
            <a:r>
              <a:rPr lang="en-US" sz="1800" dirty="0" smtClean="0"/>
              <a:t>Example : …</a:t>
            </a:r>
            <a:r>
              <a:rPr lang="en-US" sz="1800" b="1" dirty="0" smtClean="0">
                <a:solidFill>
                  <a:srgbClr val="00B050"/>
                </a:solidFill>
              </a:rPr>
              <a:t>-4,-3,-2,-1</a:t>
            </a:r>
            <a:r>
              <a:rPr lang="en-US" sz="1800" dirty="0" smtClean="0"/>
              <a:t>,0,1,2,3,4….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RATIONAL NUMBERS: Numbers of the form terminating or non terminating recuring numbers. eg: 3.333…,5.28787…,9/4 etc.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IRRATIONAL NUMBERS: The numbers which are non terminating and non recuring. eg:  2   = 1.4142135623… etc.              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638800" y="4191000"/>
            <a:ext cx="618978" cy="298938"/>
          </a:xfrm>
          <a:custGeom>
            <a:avLst/>
            <a:gdLst>
              <a:gd name="connsiteX0" fmla="*/ 0 w 618978"/>
              <a:gd name="connsiteY0" fmla="*/ 314178 h 314178"/>
              <a:gd name="connsiteX1" fmla="*/ 70338 w 618978"/>
              <a:gd name="connsiteY1" fmla="*/ 4689 h 314178"/>
              <a:gd name="connsiteX2" fmla="*/ 70338 w 618978"/>
              <a:gd name="connsiteY2" fmla="*/ 4689 h 314178"/>
              <a:gd name="connsiteX3" fmla="*/ 464233 w 618978"/>
              <a:gd name="connsiteY3" fmla="*/ 18757 h 314178"/>
              <a:gd name="connsiteX4" fmla="*/ 464233 w 618978"/>
              <a:gd name="connsiteY4" fmla="*/ 18757 h 314178"/>
              <a:gd name="connsiteX5" fmla="*/ 464233 w 618978"/>
              <a:gd name="connsiteY5" fmla="*/ 18757 h 314178"/>
              <a:gd name="connsiteX6" fmla="*/ 562707 w 618978"/>
              <a:gd name="connsiteY6" fmla="*/ 18757 h 314178"/>
              <a:gd name="connsiteX7" fmla="*/ 562707 w 618978"/>
              <a:gd name="connsiteY7" fmla="*/ 18757 h 314178"/>
              <a:gd name="connsiteX8" fmla="*/ 534572 w 618978"/>
              <a:gd name="connsiteY8" fmla="*/ 4689 h 314178"/>
              <a:gd name="connsiteX9" fmla="*/ 534572 w 618978"/>
              <a:gd name="connsiteY9" fmla="*/ 4689 h 314178"/>
              <a:gd name="connsiteX10" fmla="*/ 618978 w 618978"/>
              <a:gd name="connsiteY10" fmla="*/ 18757 h 314178"/>
              <a:gd name="connsiteX11" fmla="*/ 534572 w 618978"/>
              <a:gd name="connsiteY11" fmla="*/ 4689 h 314178"/>
              <a:gd name="connsiteX12" fmla="*/ 590843 w 618978"/>
              <a:gd name="connsiteY12" fmla="*/ 4689 h 314178"/>
              <a:gd name="connsiteX13" fmla="*/ 576775 w 618978"/>
              <a:gd name="connsiteY13" fmla="*/ 32825 h 3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8978" h="314178">
                <a:moveTo>
                  <a:pt x="0" y="314178"/>
                </a:moveTo>
                <a:lnTo>
                  <a:pt x="70338" y="4689"/>
                </a:lnTo>
                <a:lnTo>
                  <a:pt x="70338" y="4689"/>
                </a:lnTo>
                <a:lnTo>
                  <a:pt x="464233" y="18757"/>
                </a:lnTo>
                <a:lnTo>
                  <a:pt x="464233" y="18757"/>
                </a:lnTo>
                <a:lnTo>
                  <a:pt x="464233" y="18757"/>
                </a:lnTo>
                <a:lnTo>
                  <a:pt x="562707" y="18757"/>
                </a:lnTo>
                <a:lnTo>
                  <a:pt x="562707" y="18757"/>
                </a:lnTo>
                <a:lnTo>
                  <a:pt x="534572" y="4689"/>
                </a:lnTo>
                <a:lnTo>
                  <a:pt x="534572" y="4689"/>
                </a:lnTo>
                <a:lnTo>
                  <a:pt x="618978" y="18757"/>
                </a:lnTo>
                <a:cubicBezTo>
                  <a:pt x="618978" y="18757"/>
                  <a:pt x="539261" y="7034"/>
                  <a:pt x="534572" y="4689"/>
                </a:cubicBezTo>
                <a:cubicBezTo>
                  <a:pt x="529883" y="2344"/>
                  <a:pt x="583809" y="0"/>
                  <a:pt x="590843" y="4689"/>
                </a:cubicBezTo>
                <a:cubicBezTo>
                  <a:pt x="597877" y="9378"/>
                  <a:pt x="581464" y="30480"/>
                  <a:pt x="576775" y="328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>
          <a:xfrm rot="16200000" flipH="1">
            <a:off x="5524500" y="4375638"/>
            <a:ext cx="146538" cy="8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4400" y="4648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1722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 </a:t>
            </a:r>
            <a:r>
              <a:rPr lang="en-US" sz="2400" b="1" dirty="0"/>
              <a:t>decimal expansion of rational numbers is either terminating or non- terminating and repetitive.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1669702"/>
            <a:ext cx="81248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dirty="0"/>
              <a:t>Whenever we divide 2 by 7, we get 0.285714285714……… Here, the group 285714 is repeated. Therefore, we can write </a:t>
            </a:r>
          </a:p>
        </p:txBody>
      </p:sp>
      <p:pic>
        <p:nvPicPr>
          <p:cNvPr id="5125" name="Picture 5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200"/>
            <a:ext cx="7467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590800" y="46482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  <a:cs typeface="Times New Roman" pitchFamily="18" charset="0"/>
              </a:rPr>
              <a:t>Here,</a:t>
            </a:r>
            <a:endParaRPr lang="en-US" sz="2400"/>
          </a:p>
        </p:txBody>
      </p:sp>
      <p:pic>
        <p:nvPicPr>
          <p:cNvPr id="5129" name="Picture 9" descr="http://cbse.meritnation.com/img/lp/1/9/7/98/122/319/321/9.1.1.2.1_GPL_SA_KG_SNK_html_m4a8606a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505200" y="4572000"/>
            <a:ext cx="1219200" cy="52387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33400" y="5247316"/>
            <a:ext cx="84337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dirty="0">
                <a:latin typeface="Verdana" pitchFamily="34" charset="0"/>
                <a:cs typeface="Times New Roman" pitchFamily="18" charset="0"/>
              </a:rPr>
              <a:t> means that the group of digits 285714 is </a:t>
            </a:r>
            <a:r>
              <a:rPr lang="en-US" sz="2000" dirty="0" smtClean="0">
                <a:latin typeface="Verdana" pitchFamily="34" charset="0"/>
                <a:cs typeface="Times New Roman" pitchFamily="18" charset="0"/>
              </a:rPr>
              <a:t>repeating</a:t>
            </a:r>
          </a:p>
          <a:p>
            <a:r>
              <a:rPr lang="en-US" sz="2000" dirty="0" smtClean="0">
                <a:latin typeface="Verdana" pitchFamily="34" charset="0"/>
                <a:cs typeface="Times New Roman" pitchFamily="18" charset="0"/>
              </a:rPr>
              <a:t> or recurring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4876800"/>
          </a:xfrm>
        </p:spPr>
        <p:txBody>
          <a:bodyPr/>
          <a:lstStyle/>
          <a:p>
            <a:r>
              <a:rPr lang="en-US" sz="6600" dirty="0">
                <a:latin typeface="Bradley Hand ITC" pitchFamily="66" charset="0"/>
              </a:rPr>
              <a:t>For irrational numbers, the decimal expansion is non-terminating non-repetitive.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Let us consider some  fractions and their decimal forms.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</a:t>
            </a:r>
          </a:p>
        </p:txBody>
      </p:sp>
      <p:pic>
        <p:nvPicPr>
          <p:cNvPr id="7172" name="Picture 4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38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667000"/>
            <a:ext cx="512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733800"/>
            <a:ext cx="6000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724400"/>
            <a:ext cx="69691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56388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971800" y="1447800"/>
            <a:ext cx="4572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6600"/>
              <a:t>= 6.5</a:t>
            </a:r>
          </a:p>
          <a:p>
            <a:r>
              <a:rPr lang="en-US" sz="6600"/>
              <a:t> = 0.9</a:t>
            </a:r>
          </a:p>
          <a:p>
            <a:r>
              <a:rPr lang="en-US" sz="6600"/>
              <a:t> = 0.54</a:t>
            </a:r>
          </a:p>
          <a:p>
            <a:r>
              <a:rPr lang="en-US" sz="6600"/>
              <a:t> = 0.593</a:t>
            </a:r>
          </a:p>
          <a:p>
            <a:r>
              <a:rPr lang="en-US" sz="6600"/>
              <a:t> = 0.00243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C000"/>
                </a:solidFill>
              </a:rPr>
              <a:t>EXERCISE 1.1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 Is zero a rational number? Can you write it in the form p/q, where p and q are integers and q      0.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Ans: Yes, zero is a rational number.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0= 0/1, 0/2, 0/3 etc.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2.Find six rational numbers between 3 and 4?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Ans: Denominator = 6+1=</a:t>
            </a:r>
            <a:r>
              <a:rPr lang="en-US" b="1" dirty="0" smtClean="0">
                <a:solidFill>
                  <a:srgbClr val="FF3300"/>
                </a:solidFill>
              </a:rPr>
              <a:t>7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3= 21/7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4=28/7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So, 6 rational numbers between 21/7 and 28/7 are:                                                                                                                                                                                                                                                                            22/7,23/7,24/7,25/7,26/7,27/7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3.Find five rational numbers 3/5 and 4/5?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Ans: Denominator = 5+1=6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3/5=18/30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4/5=24/30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The five rational numbers between 18/30 and 24/30 = 19/30,20/30,21/30,22/30,23/30.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Not Equal 3"/>
          <p:cNvSpPr/>
          <p:nvPr/>
        </p:nvSpPr>
        <p:spPr>
          <a:xfrm>
            <a:off x="4648200" y="1600200"/>
            <a:ext cx="274320" cy="27432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</TotalTime>
  <Words>1246</Words>
  <Application>Microsoft Office PowerPoint</Application>
  <PresentationFormat>On-screen Show (4:3)</PresentationFormat>
  <Paragraphs>170</Paragraphs>
  <Slides>21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Equation</vt:lpstr>
      <vt:lpstr>Number Systems</vt:lpstr>
      <vt:lpstr>What will we learn today?</vt:lpstr>
      <vt:lpstr>Number Line</vt:lpstr>
      <vt:lpstr>Types of number</vt:lpstr>
      <vt:lpstr>Slide 5</vt:lpstr>
      <vt:lpstr>   The decimal expansion of rational numbers is either terminating or non- terminating and repetitive. </vt:lpstr>
      <vt:lpstr>Slide 7</vt:lpstr>
      <vt:lpstr>Let us consider some  fractions and their decimal forms.</vt:lpstr>
      <vt:lpstr>               EXERCISE 1.1</vt:lpstr>
      <vt:lpstr>Slide 10</vt:lpstr>
      <vt:lpstr>EXERCISE 1.2</vt:lpstr>
      <vt:lpstr>EXERCISE 1.3</vt:lpstr>
      <vt:lpstr>Slide 13</vt:lpstr>
      <vt:lpstr>Slide 14</vt:lpstr>
      <vt:lpstr>EXERCISE:1.5</vt:lpstr>
      <vt:lpstr>SUMMARY</vt:lpstr>
      <vt:lpstr>Trick of the session</vt:lpstr>
      <vt:lpstr>3.7 Order of Operations; Estimation</vt:lpstr>
      <vt:lpstr>Rules for Order of Operations</vt:lpstr>
      <vt:lpstr>Helpful hints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DHK</dc:creator>
  <cp:lastModifiedBy>Delwar</cp:lastModifiedBy>
  <cp:revision>19</cp:revision>
  <dcterms:created xsi:type="dcterms:W3CDTF">2006-08-16T00:00:00Z</dcterms:created>
  <dcterms:modified xsi:type="dcterms:W3CDTF">2012-08-15T22:01:20Z</dcterms:modified>
</cp:coreProperties>
</file>