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65" r:id="rId4"/>
    <p:sldId id="266" r:id="rId5"/>
    <p:sldId id="257" r:id="rId6"/>
    <p:sldId id="267" r:id="rId7"/>
    <p:sldId id="259" r:id="rId8"/>
    <p:sldId id="260" r:id="rId9"/>
    <p:sldId id="262" r:id="rId10"/>
    <p:sldId id="261" r:id="rId11"/>
    <p:sldId id="263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FF"/>
    <a:srgbClr val="66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37" d="100"/>
          <a:sy n="37" d="100"/>
        </p:scale>
        <p:origin x="-1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8AD44814-9EF4-46C3-97E5-016C7FE6C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8983E-D324-4E30-A9F6-4B2D537BF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1B649-AE48-4ED7-87AC-8987BEFCD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CFA20-6F53-442D-B5ED-DC08037D4E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3BFE8-92D1-484D-B101-CEE61AAB0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97738-8774-47C8-89EF-EB3F603CB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F7C4-667A-4B26-9932-399F1DF23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145BB-1BB0-4729-8CE7-99569FB6A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992E-4431-4A68-9CB3-B5847E054F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414DC-9A96-434C-822E-36AF9BFB51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49814-1801-4DB6-8EC8-081DC96A1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F1619113-2291-48E7-A907-C21F225D58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924800" cy="1143000"/>
          </a:xfrm>
        </p:spPr>
        <p:txBody>
          <a:bodyPr/>
          <a:lstStyle/>
          <a:p>
            <a:r>
              <a:rPr lang="en-US" sz="4800"/>
              <a:t>Positive and Negative Numbers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/>
              <a:t>by Monica Yuskaitis</a:t>
            </a:r>
          </a:p>
        </p:txBody>
      </p:sp>
    </p:spTree>
  </p:cSld>
  <p:clrMapOvr>
    <a:masterClrMapping/>
  </p:clrMapOvr>
  <p:transition advTm="36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800"/>
              <a:t>Integer Addition Rules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Rule #2 – If the signs are different pretend the signs aren’t there. Subtract the smaller from the larger one and put the sign of the larger one in front of your answer.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800600" y="4419600"/>
            <a:ext cx="3062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-9 + +5 =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95400" y="5257800"/>
            <a:ext cx="312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/>
              <a:t>9 - 5 = 4</a:t>
            </a: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4800600" y="4495800"/>
            <a:ext cx="990600" cy="914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066800" y="4572000"/>
            <a:ext cx="3217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Larger number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267200" y="5181600"/>
            <a:ext cx="3810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Answer</a:t>
            </a:r>
            <a:r>
              <a:rPr lang="en-US" sz="6000"/>
              <a:t> = - 4</a:t>
            </a:r>
          </a:p>
        </p:txBody>
      </p:sp>
    </p:spTree>
  </p:cSld>
  <p:clrMapOvr>
    <a:masterClrMapping/>
  </p:clrMapOvr>
  <p:transition advTm="32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autoUpdateAnimBg="0"/>
      <p:bldP spid="30726" grpId="0" autoUpdateAnimBg="0"/>
      <p:bldP spid="30727" grpId="0" animBg="1" autoUpdateAnimBg="0"/>
      <p:bldP spid="30728" grpId="0" autoUpdateAnimBg="0"/>
      <p:bldP spid="307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/>
              <a:t>Solve These Problems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4038600" cy="5486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/>
              <a:t>3 + -5 =</a:t>
            </a:r>
          </a:p>
          <a:p>
            <a:pPr>
              <a:lnSpc>
                <a:spcPct val="90000"/>
              </a:lnSpc>
            </a:pPr>
            <a:r>
              <a:rPr lang="en-US" sz="5400"/>
              <a:t>-4 + 7 =</a:t>
            </a:r>
          </a:p>
          <a:p>
            <a:pPr>
              <a:lnSpc>
                <a:spcPct val="90000"/>
              </a:lnSpc>
            </a:pPr>
            <a:r>
              <a:rPr lang="en-US" sz="5400"/>
              <a:t>(+3) + (-4) =</a:t>
            </a:r>
          </a:p>
          <a:p>
            <a:pPr>
              <a:lnSpc>
                <a:spcPct val="90000"/>
              </a:lnSpc>
            </a:pPr>
            <a:r>
              <a:rPr lang="en-US" sz="5400"/>
              <a:t>-6 + 7 = </a:t>
            </a:r>
          </a:p>
          <a:p>
            <a:pPr>
              <a:lnSpc>
                <a:spcPct val="90000"/>
              </a:lnSpc>
            </a:pPr>
            <a:r>
              <a:rPr lang="en-US" sz="5400"/>
              <a:t>5 + -9 =</a:t>
            </a:r>
          </a:p>
          <a:p>
            <a:pPr>
              <a:lnSpc>
                <a:spcPct val="90000"/>
              </a:lnSpc>
            </a:pPr>
            <a:r>
              <a:rPr lang="en-US" sz="5400"/>
              <a:t>-9 + 9 =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543800" y="9144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-2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0" y="9906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5 – 3 = 2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1828800" y="9906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828800" y="19050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2819400" y="28194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1828800" y="36576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1752600" y="4572000"/>
            <a:ext cx="9144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756525" y="54610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0 </a:t>
            </a:r>
          </a:p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543800" y="4572000"/>
            <a:ext cx="69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-4</a:t>
            </a:r>
          </a:p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7772400" y="3657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1</a:t>
            </a:r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7604125" y="2717800"/>
            <a:ext cx="692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-1</a:t>
            </a:r>
          </a:p>
          <a:p>
            <a:endParaRPr lang="en-U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7772400" y="18288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3</a:t>
            </a:r>
            <a:endParaRPr 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648200" y="5410200"/>
            <a:ext cx="25098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9 – 9 = 0 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4648200" y="4572000"/>
            <a:ext cx="2357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9 – 5 = 4</a:t>
            </a:r>
            <a:endParaRPr lang="en-US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4648200" y="3733800"/>
            <a:ext cx="23574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7 – 6 = 1</a:t>
            </a:r>
          </a:p>
          <a:p>
            <a:endParaRPr lang="en-US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572000" y="2743200"/>
            <a:ext cx="23574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4 – 3 = 1</a:t>
            </a:r>
          </a:p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572000" y="1905000"/>
            <a:ext cx="23574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7 – 4 = 3</a:t>
            </a:r>
            <a:endParaRPr lang="en-US"/>
          </a:p>
        </p:txBody>
      </p:sp>
    </p:spTree>
  </p:cSld>
  <p:clrMapOvr>
    <a:masterClrMapping/>
  </p:clrMapOvr>
  <p:transition advTm="339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  <p:bldP spid="32774" grpId="0" autoUpdateAnimBg="0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utoUpdateAnimBg="0"/>
      <p:bldP spid="32781" grpId="0" autoUpdateAnimBg="0"/>
      <p:bldP spid="32782" grpId="0" autoUpdateAnimBg="0"/>
      <p:bldP spid="32783" grpId="0" autoUpdateAnimBg="0"/>
      <p:bldP spid="32784" grpId="0" autoUpdateAnimBg="0"/>
      <p:bldP spid="32785" grpId="0" autoUpdateAnimBg="0"/>
      <p:bldP spid="32786" grpId="0" autoUpdateAnimBg="0"/>
      <p:bldP spid="32787" grpId="0" autoUpdateAnimBg="0"/>
      <p:bldP spid="32788" grpId="0" autoUpdateAnimBg="0"/>
      <p:bldP spid="3278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39967" name="Group 31"/>
          <p:cNvGrpSpPr>
            <a:grpSpLocks/>
          </p:cNvGrpSpPr>
          <p:nvPr/>
        </p:nvGrpSpPr>
        <p:grpSpPr bwMode="auto">
          <a:xfrm>
            <a:off x="381000" y="4953000"/>
            <a:ext cx="8382000" cy="1295400"/>
            <a:chOff x="240" y="2640"/>
            <a:chExt cx="5280" cy="816"/>
          </a:xfrm>
        </p:grpSpPr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39962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39964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39965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39966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441325" y="1852613"/>
            <a:ext cx="81121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When the number is positive count</a:t>
            </a:r>
          </a:p>
          <a:p>
            <a:r>
              <a:rPr lang="en-US" sz="4400"/>
              <a:t>	to the right.</a:t>
            </a:r>
          </a:p>
          <a:p>
            <a:r>
              <a:rPr lang="en-US" sz="4400"/>
              <a:t>When the number is negative count</a:t>
            </a:r>
          </a:p>
          <a:p>
            <a:r>
              <a:rPr lang="en-US" sz="4400"/>
              <a:t>	to the left.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6172200" y="42672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4876800" y="4953000"/>
            <a:ext cx="3429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 flipH="1">
            <a:off x="1295400" y="4953000"/>
            <a:ext cx="3352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200400" y="42672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</p:spTree>
  </p:cSld>
  <p:clrMapOvr>
    <a:masterClrMapping/>
  </p:clrMapOvr>
  <p:transition advTm="17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9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8" grpId="0" autoUpdateAnimBg="0"/>
      <p:bldP spid="39969" grpId="0" autoUpdateAnimBg="0"/>
      <p:bldP spid="39970" grpId="0" animBg="1"/>
      <p:bldP spid="39971" grpId="0" animBg="1"/>
      <p:bldP spid="399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0978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0985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0992" name="Text Box 32"/>
          <p:cNvSpPr txBox="1">
            <a:spLocks noChangeArrowheads="1"/>
          </p:cNvSpPr>
          <p:nvPr/>
        </p:nvSpPr>
        <p:spPr bwMode="auto">
          <a:xfrm>
            <a:off x="5334000" y="31242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>
            <a:off x="47244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>
            <a:off x="3505200" y="5410200"/>
            <a:ext cx="3048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4953000" y="5334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3352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+3 + -5 =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60198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-2</a:t>
            </a:r>
          </a:p>
        </p:txBody>
      </p:sp>
    </p:spTree>
  </p:cSld>
  <p:clrMapOvr>
    <a:masterClrMapping/>
  </p:clrMapOvr>
  <p:transition advTm="155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 autoUpdateAnimBg="0"/>
      <p:bldP spid="40993" grpId="0" animBg="1"/>
      <p:bldP spid="40994" grpId="0" animBg="1"/>
      <p:bldP spid="40995" grpId="0" autoUpdateAnimBg="0"/>
      <p:bldP spid="409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1988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1999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2002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2012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2013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2014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172200" y="31242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>
            <a:off x="4724400" y="3810000"/>
            <a:ext cx="3657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H="1">
            <a:off x="5943600" y="5410200"/>
            <a:ext cx="2438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7086600" y="5334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+6 + -4 =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+2</a:t>
            </a:r>
          </a:p>
        </p:txBody>
      </p:sp>
    </p:spTree>
  </p:cSld>
  <p:clrMapOvr>
    <a:masterClrMapping/>
  </p:clrMapOvr>
  <p:transition advTm="110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 autoUpdateAnimBg="0"/>
      <p:bldP spid="42016" grpId="0" animBg="1"/>
      <p:bldP spid="42017" grpId="0" animBg="1"/>
      <p:bldP spid="42018" grpId="0" autoUpdateAnimBg="0"/>
      <p:bldP spid="420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21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3033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3034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3035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3036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3037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3038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5410200" y="32004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47244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H="1">
            <a:off x="2286000" y="5257800"/>
            <a:ext cx="426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4343400" y="51054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+3 + -7 =</a:t>
            </a:r>
          </a:p>
        </p:txBody>
      </p: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-4</a:t>
            </a:r>
          </a:p>
        </p:txBody>
      </p:sp>
    </p:spTree>
  </p:cSld>
  <p:clrMapOvr>
    <a:masterClrMapping/>
  </p:clrMapOvr>
  <p:transition advTm="11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9" grpId="0" autoUpdateAnimBg="0"/>
      <p:bldP spid="43040" grpId="0" animBg="1"/>
      <p:bldP spid="43041" grpId="0" animBg="1"/>
      <p:bldP spid="43042" grpId="0" autoUpdateAnimBg="0"/>
      <p:bldP spid="430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Way to Add Integers Is With a Number Line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381000" y="3810000"/>
            <a:ext cx="8382000" cy="1295400"/>
            <a:chOff x="240" y="2640"/>
            <a:chExt cx="5280" cy="816"/>
          </a:xfrm>
        </p:grpSpPr>
        <p:sp>
          <p:nvSpPr>
            <p:cNvPr id="44036" name="Line 4"/>
            <p:cNvSpPr>
              <a:spLocks noChangeShapeType="1"/>
            </p:cNvSpPr>
            <p:nvPr/>
          </p:nvSpPr>
          <p:spPr bwMode="auto">
            <a:xfrm>
              <a:off x="240" y="3360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297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283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0</a:t>
              </a:r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>
              <a:off x="336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>
              <a:off x="374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412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451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489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528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321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1</a:t>
              </a:r>
            </a:p>
          </p:txBody>
        </p: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3600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2</a:t>
              </a:r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3984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3</a:t>
              </a:r>
            </a:p>
          </p:txBody>
        </p:sp>
        <p:sp>
          <p:nvSpPr>
            <p:cNvPr id="44048" name="Text Box 16"/>
            <p:cNvSpPr txBox="1">
              <a:spLocks noChangeArrowheads="1"/>
            </p:cNvSpPr>
            <p:nvPr/>
          </p:nvSpPr>
          <p:spPr bwMode="auto">
            <a:xfrm>
              <a:off x="4368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4</a:t>
              </a:r>
            </a:p>
          </p:txBody>
        </p:sp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4752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5</a:t>
              </a:r>
            </a:p>
          </p:txBody>
        </p:sp>
        <p:sp>
          <p:nvSpPr>
            <p:cNvPr id="44050" name="Text Box 18"/>
            <p:cNvSpPr txBox="1">
              <a:spLocks noChangeArrowheads="1"/>
            </p:cNvSpPr>
            <p:nvPr/>
          </p:nvSpPr>
          <p:spPr bwMode="auto">
            <a:xfrm>
              <a:off x="5136" y="2640"/>
              <a:ext cx="3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6</a:t>
              </a:r>
            </a:p>
          </p:txBody>
        </p:sp>
        <p:sp>
          <p:nvSpPr>
            <p:cNvPr id="44051" name="Line 19"/>
            <p:cNvSpPr>
              <a:spLocks noChangeShapeType="1"/>
            </p:cNvSpPr>
            <p:nvPr/>
          </p:nvSpPr>
          <p:spPr bwMode="auto">
            <a:xfrm>
              <a:off x="259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>
              <a:off x="2208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>
              <a:off x="1824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54" name="Line 22"/>
            <p:cNvSpPr>
              <a:spLocks noChangeShapeType="1"/>
            </p:cNvSpPr>
            <p:nvPr/>
          </p:nvSpPr>
          <p:spPr bwMode="auto">
            <a:xfrm>
              <a:off x="1440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1056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>
              <a:off x="672" y="32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244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-1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2064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-2</a:t>
              </a:r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1680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-3</a:t>
              </a:r>
            </a:p>
          </p:txBody>
        </p:sp>
        <p:sp>
          <p:nvSpPr>
            <p:cNvPr id="44060" name="Text Box 28"/>
            <p:cNvSpPr txBox="1">
              <a:spLocks noChangeArrowheads="1"/>
            </p:cNvSpPr>
            <p:nvPr/>
          </p:nvSpPr>
          <p:spPr bwMode="auto">
            <a:xfrm>
              <a:off x="1296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-4</a:t>
              </a:r>
            </a:p>
          </p:txBody>
        </p:sp>
        <p:sp>
          <p:nvSpPr>
            <p:cNvPr id="44061" name="Text Box 29"/>
            <p:cNvSpPr txBox="1">
              <a:spLocks noChangeArrowheads="1"/>
            </p:cNvSpPr>
            <p:nvPr/>
          </p:nvSpPr>
          <p:spPr bwMode="auto">
            <a:xfrm>
              <a:off x="912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-5</a:t>
              </a:r>
            </a:p>
          </p:txBody>
        </p:sp>
        <p:sp>
          <p:nvSpPr>
            <p:cNvPr id="44062" name="Text Box 30"/>
            <p:cNvSpPr txBox="1">
              <a:spLocks noChangeArrowheads="1"/>
            </p:cNvSpPr>
            <p:nvPr/>
          </p:nvSpPr>
          <p:spPr bwMode="auto">
            <a:xfrm>
              <a:off x="528" y="2640"/>
              <a:ext cx="43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-6</a:t>
              </a:r>
            </a:p>
          </p:txBody>
        </p:sp>
      </p:grp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3657600" y="3048000"/>
            <a:ext cx="369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flipH="1">
            <a:off x="2971800" y="3810000"/>
            <a:ext cx="1828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2895600" y="5257800"/>
            <a:ext cx="426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4724400" y="5181600"/>
            <a:ext cx="5000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2971800" y="1981200"/>
            <a:ext cx="24876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-3 + +7 =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5486400" y="1981200"/>
            <a:ext cx="83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+4</a:t>
            </a:r>
          </a:p>
        </p:txBody>
      </p:sp>
    </p:spTree>
  </p:cSld>
  <p:clrMapOvr>
    <a:masterClrMapping/>
  </p:clrMapOvr>
  <p:transition advTm="10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3" grpId="0" autoUpdateAnimBg="0"/>
      <p:bldP spid="44064" grpId="0" animBg="1"/>
      <p:bldP spid="44065" grpId="0" animBg="1"/>
      <p:bldP spid="44066" grpId="0" autoUpdateAnimBg="0"/>
      <p:bldP spid="440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 sz="4400"/>
              <a:t>Positive number – a number greater than zero.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724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4958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0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334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7162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8382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1054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7150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3246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9342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5438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81534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6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724400" y="5867400"/>
            <a:ext cx="3962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ransition advTm="143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3807" grpId="0" autoUpdateAnimBg="0"/>
      <p:bldP spid="33808" grpId="0" autoUpdateAnimBg="0"/>
      <p:bldP spid="33809" grpId="0" autoUpdateAnimBg="0"/>
      <p:bldP spid="33810" grpId="0" autoUpdateAnimBg="0"/>
      <p:bldP spid="33811" grpId="0" autoUpdateAnimBg="0"/>
      <p:bldP spid="33812" grpId="0" autoUpdateAnimBg="0"/>
      <p:bldP spid="338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 sz="4400"/>
              <a:t>Negative number – a number less than zero.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4724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4958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0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5334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7162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8382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1054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1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7150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2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3246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3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9342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4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75438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5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81534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6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4114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2286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1676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1066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8862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-1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2766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-2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6670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-3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0574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4478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-5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8382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-6</a:t>
            </a: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 flipH="1">
            <a:off x="990600" y="5943600"/>
            <a:ext cx="3733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ransition advTm="12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42" grpId="0" autoUpdateAnimBg="0"/>
      <p:bldP spid="34843" grpId="0" autoUpdateAnimBg="0"/>
      <p:bldP spid="34844" grpId="0" autoUpdateAnimBg="0"/>
      <p:bldP spid="34845" grpId="0" autoUpdateAnimBg="0"/>
      <p:bldP spid="34846" grpId="0" autoUpdateAnimBg="0"/>
      <p:bldP spid="34847" grpId="0" autoUpdateAnimBg="0"/>
      <p:bldP spid="348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2438400"/>
          </a:xfrm>
        </p:spPr>
        <p:txBody>
          <a:bodyPr/>
          <a:lstStyle/>
          <a:p>
            <a:r>
              <a:rPr lang="en-US" sz="4400"/>
              <a:t>Opposite Numbers – numbers that are the same distance from zero in the opposite direction</a:t>
            </a:r>
          </a:p>
        </p:txBody>
      </p:sp>
      <p:sp>
        <p:nvSpPr>
          <p:cNvPr id="35872" name="Oval 32"/>
          <p:cNvSpPr>
            <a:spLocks noChangeArrowheads="1"/>
          </p:cNvSpPr>
          <p:nvPr/>
        </p:nvSpPr>
        <p:spPr bwMode="auto">
          <a:xfrm>
            <a:off x="2667000" y="4191000"/>
            <a:ext cx="838200" cy="838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73" name="Oval 33"/>
          <p:cNvSpPr>
            <a:spLocks noChangeArrowheads="1"/>
          </p:cNvSpPr>
          <p:nvPr/>
        </p:nvSpPr>
        <p:spPr bwMode="auto">
          <a:xfrm>
            <a:off x="6172200" y="4191000"/>
            <a:ext cx="838200" cy="838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381000" y="5334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4724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44958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0</a:t>
            </a: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5334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5943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6553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7162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7772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8382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51054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1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57150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2</a:t>
            </a: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63246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3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69342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4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75438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5</a:t>
            </a: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8153400" y="41910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6</a:t>
            </a:r>
          </a:p>
        </p:txBody>
      </p:sp>
      <p:sp>
        <p:nvSpPr>
          <p:cNvPr id="35889" name="Line 49"/>
          <p:cNvSpPr>
            <a:spLocks noChangeShapeType="1"/>
          </p:cNvSpPr>
          <p:nvPr/>
        </p:nvSpPr>
        <p:spPr bwMode="auto">
          <a:xfrm>
            <a:off x="4114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90" name="Line 50"/>
          <p:cNvSpPr>
            <a:spLocks noChangeShapeType="1"/>
          </p:cNvSpPr>
          <p:nvPr/>
        </p:nvSpPr>
        <p:spPr bwMode="auto">
          <a:xfrm>
            <a:off x="3505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91" name="Line 51"/>
          <p:cNvSpPr>
            <a:spLocks noChangeShapeType="1"/>
          </p:cNvSpPr>
          <p:nvPr/>
        </p:nvSpPr>
        <p:spPr bwMode="auto">
          <a:xfrm>
            <a:off x="2895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92" name="Line 52"/>
          <p:cNvSpPr>
            <a:spLocks noChangeShapeType="1"/>
          </p:cNvSpPr>
          <p:nvPr/>
        </p:nvSpPr>
        <p:spPr bwMode="auto">
          <a:xfrm>
            <a:off x="22860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93" name="Line 53"/>
          <p:cNvSpPr>
            <a:spLocks noChangeShapeType="1"/>
          </p:cNvSpPr>
          <p:nvPr/>
        </p:nvSpPr>
        <p:spPr bwMode="auto">
          <a:xfrm>
            <a:off x="16764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94" name="Line 54"/>
          <p:cNvSpPr>
            <a:spLocks noChangeShapeType="1"/>
          </p:cNvSpPr>
          <p:nvPr/>
        </p:nvSpPr>
        <p:spPr bwMode="auto">
          <a:xfrm>
            <a:off x="1066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35895" name="Text Box 55"/>
          <p:cNvSpPr txBox="1">
            <a:spLocks noChangeArrowheads="1"/>
          </p:cNvSpPr>
          <p:nvPr/>
        </p:nvSpPr>
        <p:spPr bwMode="auto">
          <a:xfrm>
            <a:off x="38862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-1</a:t>
            </a:r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32766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-2</a:t>
            </a:r>
          </a:p>
        </p:txBody>
      </p:sp>
      <p:sp>
        <p:nvSpPr>
          <p:cNvPr id="35897" name="Text Box 57"/>
          <p:cNvSpPr txBox="1">
            <a:spLocks noChangeArrowheads="1"/>
          </p:cNvSpPr>
          <p:nvPr/>
        </p:nvSpPr>
        <p:spPr bwMode="auto">
          <a:xfrm>
            <a:off x="26670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-3</a:t>
            </a:r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20574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-4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14478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-5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>
            <a:off x="838200" y="4191000"/>
            <a:ext cx="692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-6</a:t>
            </a:r>
          </a:p>
        </p:txBody>
      </p:sp>
    </p:spTree>
  </p:cSld>
  <p:clrMapOvr>
    <a:masterClrMapping/>
  </p:clrMapOvr>
  <p:transition advTm="10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72" grpId="0" animBg="1"/>
      <p:bldP spid="358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Integers – Integers are all the whole numbers and all of their opposites on the negative number line including zero.</a:t>
            </a:r>
          </a:p>
        </p:txBody>
      </p: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2057400" y="4648200"/>
            <a:ext cx="4692650" cy="1098550"/>
            <a:chOff x="1296" y="2928"/>
            <a:chExt cx="2956" cy="692"/>
          </a:xfrm>
        </p:grpSpPr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1296" y="2928"/>
              <a:ext cx="38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/>
                <a:t>7</a:t>
              </a:r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2064" y="3024"/>
              <a:ext cx="141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800"/>
                <a:t>opposite</a:t>
              </a:r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3696" y="2928"/>
              <a:ext cx="556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6600"/>
                <a:t>-7</a:t>
              </a:r>
            </a:p>
          </p:txBody>
        </p:sp>
      </p:grpSp>
    </p:spTree>
  </p:cSld>
  <p:clrMapOvr>
    <a:masterClrMapping/>
  </p:clrMapOvr>
  <p:transition advTm="12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Negative Numbers Are Used to Measure Temperature</a:t>
            </a:r>
          </a:p>
        </p:txBody>
      </p:sp>
      <p:pic>
        <p:nvPicPr>
          <p:cNvPr id="36868" name="Picture 4" descr="M:\IMAGES.TIF\HOM_HOUS\BCKYRD\H_HBK115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144713"/>
            <a:ext cx="4114800" cy="4048125"/>
          </a:xfrm>
          <a:prstGeom prst="rect">
            <a:avLst/>
          </a:prstGeom>
          <a:noFill/>
        </p:spPr>
      </p:pic>
      <p:sp>
        <p:nvSpPr>
          <p:cNvPr id="36870" name="Freeform 6"/>
          <p:cNvSpPr>
            <a:spLocks/>
          </p:cNvSpPr>
          <p:nvPr/>
        </p:nvSpPr>
        <p:spPr bwMode="auto">
          <a:xfrm>
            <a:off x="1879600" y="2971800"/>
            <a:ext cx="1549400" cy="2743200"/>
          </a:xfrm>
          <a:custGeom>
            <a:avLst/>
            <a:gdLst/>
            <a:ahLst/>
            <a:cxnLst>
              <a:cxn ang="0">
                <a:pos x="688" y="0"/>
              </a:cxn>
              <a:cxn ang="0">
                <a:pos x="400" y="96"/>
              </a:cxn>
              <a:cxn ang="0">
                <a:pos x="160" y="304"/>
              </a:cxn>
              <a:cxn ang="0">
                <a:pos x="32" y="672"/>
              </a:cxn>
              <a:cxn ang="0">
                <a:pos x="16" y="992"/>
              </a:cxn>
              <a:cxn ang="0">
                <a:pos x="128" y="1312"/>
              </a:cxn>
              <a:cxn ang="0">
                <a:pos x="320" y="1536"/>
              </a:cxn>
              <a:cxn ang="0">
                <a:pos x="560" y="1696"/>
              </a:cxn>
              <a:cxn ang="0">
                <a:pos x="752" y="1712"/>
              </a:cxn>
              <a:cxn ang="0">
                <a:pos x="976" y="1728"/>
              </a:cxn>
            </a:cxnLst>
            <a:rect l="0" t="0" r="r" b="b"/>
            <a:pathLst>
              <a:path w="976" h="1728">
                <a:moveTo>
                  <a:pt x="688" y="0"/>
                </a:moveTo>
                <a:cubicBezTo>
                  <a:pt x="580" y="8"/>
                  <a:pt x="488" y="45"/>
                  <a:pt x="400" y="96"/>
                </a:cubicBezTo>
                <a:cubicBezTo>
                  <a:pt x="312" y="147"/>
                  <a:pt x="221" y="208"/>
                  <a:pt x="160" y="304"/>
                </a:cubicBezTo>
                <a:cubicBezTo>
                  <a:pt x="99" y="400"/>
                  <a:pt x="56" y="558"/>
                  <a:pt x="32" y="672"/>
                </a:cubicBezTo>
                <a:cubicBezTo>
                  <a:pt x="8" y="786"/>
                  <a:pt x="0" y="885"/>
                  <a:pt x="16" y="992"/>
                </a:cubicBezTo>
                <a:cubicBezTo>
                  <a:pt x="32" y="1099"/>
                  <a:pt x="77" y="1221"/>
                  <a:pt x="128" y="1312"/>
                </a:cubicBezTo>
                <a:cubicBezTo>
                  <a:pt x="179" y="1403"/>
                  <a:pt x="248" y="1472"/>
                  <a:pt x="320" y="1536"/>
                </a:cubicBezTo>
                <a:cubicBezTo>
                  <a:pt x="392" y="1600"/>
                  <a:pt x="488" y="1667"/>
                  <a:pt x="560" y="1696"/>
                </a:cubicBezTo>
                <a:cubicBezTo>
                  <a:pt x="632" y="1725"/>
                  <a:pt x="683" y="1707"/>
                  <a:pt x="752" y="1712"/>
                </a:cubicBezTo>
                <a:cubicBezTo>
                  <a:pt x="821" y="1717"/>
                  <a:pt x="929" y="1725"/>
                  <a:pt x="976" y="1728"/>
                </a:cubicBez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ransition advTm="6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sz="4800"/>
              <a:t>Hint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2286000"/>
          </a:xfrm>
        </p:spPr>
        <p:txBody>
          <a:bodyPr/>
          <a:lstStyle/>
          <a:p>
            <a:r>
              <a:rPr lang="en-US" sz="4400"/>
              <a:t>If you don’t see a negative or positive sign in front of a number it is positive.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876800" y="4495800"/>
            <a:ext cx="641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/>
              <a:t>9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67200" y="4572000"/>
            <a:ext cx="6572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/>
              <a:t>+</a:t>
            </a:r>
          </a:p>
        </p:txBody>
      </p:sp>
    </p:spTree>
  </p:cSld>
  <p:clrMapOvr>
    <a:masterClrMapping/>
  </p:clrMapOvr>
  <p:transition advTm="12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autoUpdateAnimBg="0"/>
      <p:bldP spid="286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z="4800"/>
              <a:t>Integer Addition Rules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Rule #1 – If the signs are the same, pretend the signs aren’t there.  Add the numbers and then put the sign of the addends in front of your answer.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819400" y="4267200"/>
            <a:ext cx="3959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/>
              <a:t>9 + 5 = 14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362200" y="5181600"/>
            <a:ext cx="48736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/>
              <a:t>-9 + -5 = -14</a:t>
            </a:r>
          </a:p>
        </p:txBody>
      </p:sp>
    </p:spTree>
  </p:cSld>
  <p:clrMapOvr>
    <a:masterClrMapping/>
  </p:clrMapOvr>
  <p:transition advTm="289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0" grpId="0" autoUpdateAnimBg="0"/>
      <p:bldP spid="297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/>
              <a:t>Solve</a:t>
            </a:r>
            <a:r>
              <a:rPr lang="en-US"/>
              <a:t> the Problems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990600"/>
            <a:ext cx="4038600" cy="5486400"/>
          </a:xfrm>
        </p:spPr>
        <p:txBody>
          <a:bodyPr/>
          <a:lstStyle/>
          <a:p>
            <a:r>
              <a:rPr lang="en-US" sz="4800"/>
              <a:t>-3 + -5 =</a:t>
            </a:r>
          </a:p>
          <a:p>
            <a:r>
              <a:rPr lang="en-US" sz="4800"/>
              <a:t>4 + 7 =</a:t>
            </a:r>
          </a:p>
          <a:p>
            <a:r>
              <a:rPr lang="en-US" sz="4800"/>
              <a:t>(+3) + (+4) =</a:t>
            </a:r>
          </a:p>
          <a:p>
            <a:r>
              <a:rPr lang="en-US" sz="4800"/>
              <a:t>-6 + -7 = </a:t>
            </a:r>
          </a:p>
          <a:p>
            <a:r>
              <a:rPr lang="en-US" sz="4800"/>
              <a:t>5 + 9 =</a:t>
            </a:r>
          </a:p>
          <a:p>
            <a:r>
              <a:rPr lang="en-US" sz="4800"/>
              <a:t>-9 + -9 =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477000" y="99060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-8</a:t>
            </a:r>
          </a:p>
          <a:p>
            <a:pPr marL="342900" indent="-342900">
              <a:spcBef>
                <a:spcPct val="20000"/>
              </a:spcBef>
            </a:pPr>
            <a:endParaRPr lang="en-US" sz="48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232525" y="5680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248400" y="53340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/>
              <a:t>-18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77000" y="4495800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14</a:t>
            </a:r>
          </a:p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324600" y="3581400"/>
            <a:ext cx="996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-13</a:t>
            </a:r>
          </a:p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705600" y="2743200"/>
            <a:ext cx="488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7</a:t>
            </a:r>
          </a:p>
          <a:p>
            <a:endParaRPr lang="en-US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477000" y="1828800"/>
            <a:ext cx="79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/>
              <a:t>11</a:t>
            </a:r>
          </a:p>
          <a:p>
            <a:endParaRPr lang="en-US"/>
          </a:p>
        </p:txBody>
      </p:sp>
    </p:spTree>
  </p:cSld>
  <p:clrMapOvr>
    <a:masterClrMapping/>
  </p:clrMapOvr>
  <p:transition advTm="224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50" grpId="0" autoUpdateAnimBg="0"/>
      <p:bldP spid="31751" grpId="0" autoUpdateAnimBg="0"/>
      <p:bldP spid="31752" grpId="0" autoUpdateAnimBg="0"/>
      <p:bldP spid="31753" grpId="0" autoUpdateAnimBg="0"/>
      <p:bldP spid="31754" grpId="0" autoUpdateAnimBg="0"/>
    </p:bldLst>
  </p:timing>
</p:sld>
</file>

<file path=ppt/theme/theme1.xml><?xml version="1.0" encoding="utf-8"?>
<a:theme xmlns:a="http://schemas.openxmlformats.org/drawingml/2006/main" name="Ribbons">
  <a:themeElements>
    <a:clrScheme name="Ribbons 6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283</TotalTime>
  <Words>562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Times New Roman</vt:lpstr>
      <vt:lpstr>Ribbons</vt:lpstr>
      <vt:lpstr>Positive and Negative Numbers</vt:lpstr>
      <vt:lpstr>Definition</vt:lpstr>
      <vt:lpstr>Definition</vt:lpstr>
      <vt:lpstr>Definition</vt:lpstr>
      <vt:lpstr>Definition</vt:lpstr>
      <vt:lpstr>Negative Numbers Are Used to Measure Temperature</vt:lpstr>
      <vt:lpstr>Hint</vt:lpstr>
      <vt:lpstr>Integer Addition Rules</vt:lpstr>
      <vt:lpstr>Solve the Problems</vt:lpstr>
      <vt:lpstr>Integer Addition Rules</vt:lpstr>
      <vt:lpstr>Solve These Problems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  <vt:lpstr>One Way to Add Integers Is With a Number Line</vt:lpstr>
    </vt:vector>
  </TitlesOfParts>
  <Company>Advantage Tutoring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and Negative Numbers</dc:title>
  <dc:creator>Monica/Bob Yuskaitis</dc:creator>
  <cp:lastModifiedBy>Delwar</cp:lastModifiedBy>
  <cp:revision>9</cp:revision>
  <cp:lastPrinted>1601-01-01T00:00:00Z</cp:lastPrinted>
  <dcterms:created xsi:type="dcterms:W3CDTF">2000-03-19T18:18:00Z</dcterms:created>
  <dcterms:modified xsi:type="dcterms:W3CDTF">2012-07-26T01:26:00Z</dcterms:modified>
</cp:coreProperties>
</file>