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FF"/>
    <a:srgbClr val="CCECFF"/>
    <a:srgbClr val="FF0000"/>
    <a:srgbClr val="FFFF99"/>
    <a:srgbClr val="CC3300"/>
    <a:srgbClr val="0066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>
        <p:scale>
          <a:sx n="66" d="100"/>
          <a:sy n="66" d="100"/>
        </p:scale>
        <p:origin x="-150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22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22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372AB-BC40-44F0-8280-4128EBA84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E9D01-FF62-471A-ABFB-BAE8085E3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47D28-19CD-4FE0-98AA-CF5191E5B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5C252-F9C0-4C69-A46B-2ACDCDF51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9EBF2-F071-4D87-9409-687E11CB6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A3EE0-EA05-4CC2-9D06-A402F1836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880BA-5C87-4731-B731-7B9ACA1A9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A706B-3077-44D7-9354-54EFD829F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27B44-13D1-49F6-A985-A30B0FB82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146E0-7E91-4A19-9E7E-B74636D78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A1824-5CC8-4B87-B99C-DF83A7D65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E6C052-10C7-4FE1-80D4-DED99040E1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xtc.com/" TargetMode="External"/><Relationship Id="rId2" Type="http://schemas.openxmlformats.org/officeDocument/2006/relationships/hyperlink" Target="http://www.slcc.ed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hyperlink" Target="http://www.ststephens.wa.edu.a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533400" y="609600"/>
            <a:ext cx="7772400" cy="4724400"/>
          </a:xfrm>
          <a:prstGeom prst="triangle">
            <a:avLst>
              <a:gd name="adj" fmla="val 7706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09800" y="2209800"/>
            <a:ext cx="64008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>
                <a:solidFill>
                  <a:schemeClr val="bg1"/>
                </a:solidFill>
                <a:latin typeface="Arial Black" pitchFamily="34" charset="0"/>
              </a:rPr>
              <a:t>AREA</a:t>
            </a:r>
            <a:br>
              <a:rPr lang="en-US" sz="660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600">
                <a:solidFill>
                  <a:schemeClr val="bg1"/>
                </a:solidFill>
                <a:latin typeface="Arial Black" pitchFamily="34" charset="0"/>
              </a:rPr>
              <a:t> OF A TRIANGLE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4450" y="1444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Arial" charset="0"/>
              </a:rPr>
              <a:t>You probably already know the formula for the area of a triangle.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086600" y="609600"/>
          <a:ext cx="1371600" cy="944563"/>
        </p:xfrm>
        <a:graphic>
          <a:graphicData uri="http://schemas.openxmlformats.org/presentationml/2006/ole">
            <p:oleObj spid="_x0000_s3075" name="Equation" r:id="rId3" imgW="571320" imgH="393480" progId="Equation.DSMT4">
              <p:embed/>
            </p:oleObj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65150" y="776288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Area is one-half the base times the height.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5913" y="1655763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Arial" charset="0"/>
              </a:rPr>
              <a:t>Sometimes we know the length of two sides of a triangle and the angle between them, but not necessarily the height.  We can use the trig we'd learned to come up with a formula for finding the area of a triangle for this situation.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33400" y="3962400"/>
            <a:ext cx="3276600" cy="1219200"/>
          </a:xfrm>
          <a:prstGeom prst="triangle">
            <a:avLst>
              <a:gd name="adj" fmla="val 7059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066800" y="4724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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5908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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276600" y="4724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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3528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a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362200" y="5257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b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524000" y="4038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c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09563" y="325596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Let's draw a line and put in the height.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2843213" y="3967163"/>
            <a:ext cx="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2681288" y="50244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2681288" y="50244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5146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h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267200" y="3733800"/>
            <a:ext cx="487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Arial" charset="0"/>
              </a:rPr>
              <a:t>We can use either of the right triangles formed and write a trig function we know.  We'll use the one on the right.</a:t>
            </a:r>
          </a:p>
        </p:txBody>
      </p:sp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381000" y="5562600"/>
          <a:ext cx="1511300" cy="1017588"/>
        </p:xfrm>
        <a:graphic>
          <a:graphicData uri="http://schemas.openxmlformats.org/presentationml/2006/ole">
            <p:oleObj spid="_x0000_s3093" name="Equation" r:id="rId4" imgW="583920" imgH="393480" progId="Equation.DSMT4">
              <p:embed/>
            </p:oleObj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2286000" y="5867400"/>
          <a:ext cx="1708150" cy="525463"/>
        </p:xfrm>
        <a:graphic>
          <a:graphicData uri="http://schemas.openxmlformats.org/presentationml/2006/ole">
            <p:oleObj spid="_x0000_s3094" name="Equation" r:id="rId5" imgW="660240" imgH="203040" progId="Equation.DSMT4">
              <p:embed/>
            </p:oleObj>
          </a:graphicData>
        </a:graphic>
      </p:graphicFrame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2286000" y="5867400"/>
            <a:ext cx="10668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V="1">
            <a:off x="3124200" y="54864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3124200" y="54864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3101" name="Object 29"/>
          <p:cNvGraphicFramePr>
            <a:graphicFrameLocks noChangeAspect="1"/>
          </p:cNvGraphicFramePr>
          <p:nvPr/>
        </p:nvGraphicFramePr>
        <p:xfrm>
          <a:off x="6553200" y="5486400"/>
          <a:ext cx="2101850" cy="944563"/>
        </p:xfrm>
        <a:graphic>
          <a:graphicData uri="http://schemas.openxmlformats.org/presentationml/2006/ole">
            <p:oleObj spid="_x0000_s3101" name="Equation" r:id="rId6" imgW="876240" imgH="393480" progId="Equation.DSMT4">
              <p:embed/>
            </p:oleObj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4267200" y="5562600"/>
          <a:ext cx="1371600" cy="944563"/>
        </p:xfrm>
        <a:graphic>
          <a:graphicData uri="http://schemas.openxmlformats.org/presentationml/2006/ole">
            <p:oleObj spid="_x0000_s3096" name="Equation" r:id="rId7" imgW="571320" imgH="393480" progId="Equation.DSMT4">
              <p:embed/>
            </p:oleObj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4267200" y="5562600"/>
          <a:ext cx="2103438" cy="944563"/>
        </p:xfrm>
        <a:graphic>
          <a:graphicData uri="http://schemas.openxmlformats.org/presentationml/2006/ole">
            <p:oleObj spid="_x0000_s3095" name="Equation" r:id="rId8" imgW="876240" imgH="393480" progId="Equation.DSMT4">
              <p:embed/>
            </p:oleObj>
          </a:graphicData>
        </a:graphic>
      </p:graphicFrame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5486400" y="54864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8" grpId="0" autoUpdateAnimBg="0"/>
      <p:bldP spid="3080" grpId="0" animBg="1"/>
      <p:bldP spid="3081" grpId="0" autoUpdateAnimBg="0"/>
      <p:bldP spid="3082" grpId="0" autoUpdateAnimBg="0"/>
      <p:bldP spid="3083" grpId="0" autoUpdateAnimBg="0"/>
      <p:bldP spid="3084" grpId="0" autoUpdateAnimBg="0"/>
      <p:bldP spid="3085" grpId="0" autoUpdateAnimBg="0"/>
      <p:bldP spid="3086" grpId="0" autoUpdateAnimBg="0"/>
      <p:bldP spid="3087" grpId="0" autoUpdateAnimBg="0"/>
      <p:bldP spid="3088" grpId="0" animBg="1"/>
      <p:bldP spid="3089" grpId="0" animBg="1"/>
      <p:bldP spid="3090" grpId="0" animBg="1"/>
      <p:bldP spid="3091" grpId="0" autoUpdateAnimBg="0"/>
      <p:bldP spid="3092" grpId="0" autoUpdateAnimBg="0"/>
      <p:bldP spid="3097" grpId="0" animBg="1"/>
      <p:bldP spid="3098" grpId="0" animBg="1"/>
      <p:bldP spid="3099" grpId="0" animBg="1"/>
      <p:bldP spid="3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152400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Arial" charset="0"/>
              </a:rPr>
              <a:t>Often, we know the length of all three sides of a triangle, but not necessarily the height.  We can use the trig we've learned to come up with a formula for finding the area of a triangle for this situation as well.  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200400" y="1295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We'll start with the Law of Cosines</a:t>
            </a:r>
          </a:p>
        </p:txBody>
      </p:sp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533400" y="1905000"/>
          <a:ext cx="3733800" cy="588963"/>
        </p:xfrm>
        <a:graphic>
          <a:graphicData uri="http://schemas.openxmlformats.org/presentationml/2006/ole">
            <p:oleObj spid="_x0000_s4124" name="Equation" r:id="rId3" imgW="1447560" imgH="228600" progId="Equation.DSMT4">
              <p:embed/>
            </p:oleObj>
          </a:graphicData>
        </a:graphic>
      </p:graphicFrame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800600" y="1905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solve for cos </a:t>
            </a:r>
            <a:r>
              <a:rPr lang="en-US" b="1" i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</a:t>
            </a:r>
            <a:endParaRPr lang="en-US" b="1" i="1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685800" y="2667000"/>
          <a:ext cx="3074988" cy="1057275"/>
        </p:xfrm>
        <a:graphic>
          <a:graphicData uri="http://schemas.openxmlformats.org/presentationml/2006/ole">
            <p:oleObj spid="_x0000_s4126" name="Equation" r:id="rId4" imgW="1218960" imgH="419040" progId="Equation.DSMT4">
              <p:embed/>
            </p:oleObj>
          </a:graphicData>
        </a:graphic>
      </p:graphicFrame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57200" y="3962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Now take half angle formula:</a:t>
            </a:r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762000" y="4495800"/>
          <a:ext cx="2819400" cy="1006475"/>
        </p:xfrm>
        <a:graphic>
          <a:graphicData uri="http://schemas.openxmlformats.org/presentationml/2006/ole">
            <p:oleObj spid="_x0000_s4128" name="Equation" r:id="rId5" imgW="1244520" imgH="444240" progId="Equation.DSMT4">
              <p:embed/>
            </p:oleObj>
          </a:graphicData>
        </a:graphic>
      </p:graphicFrame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810000" y="4724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square both sides</a:t>
            </a:r>
          </a:p>
        </p:txBody>
      </p:sp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996950" y="5695950"/>
          <a:ext cx="2501900" cy="892175"/>
        </p:xfrm>
        <a:graphic>
          <a:graphicData uri="http://schemas.openxmlformats.org/presentationml/2006/ole">
            <p:oleObj spid="_x0000_s4130" name="Equation" r:id="rId6" imgW="1104840" imgH="393480" progId="Equation.DSMT4">
              <p:embed/>
            </p:oleObj>
          </a:graphicData>
        </a:graphic>
      </p:graphicFrame>
      <p:sp>
        <p:nvSpPr>
          <p:cNvPr id="4131" name="AutoShape 35"/>
          <p:cNvSpPr>
            <a:spLocks noChangeArrowheads="1"/>
          </p:cNvSpPr>
          <p:nvPr/>
        </p:nvSpPr>
        <p:spPr bwMode="auto">
          <a:xfrm>
            <a:off x="2667000" y="5715000"/>
            <a:ext cx="838200" cy="381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1828800" y="2667000"/>
            <a:ext cx="2057400" cy="1066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2743200" y="3733800"/>
            <a:ext cx="2286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4038600" y="2895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substitute this for cos </a:t>
            </a:r>
            <a:r>
              <a:rPr lang="en-US" b="1" i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</a:t>
            </a:r>
          </a:p>
        </p:txBody>
      </p:sp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4191000" y="5257800"/>
          <a:ext cx="3422650" cy="1323975"/>
        </p:xfrm>
        <a:graphic>
          <a:graphicData uri="http://schemas.openxmlformats.org/presentationml/2006/ole">
            <p:oleObj spid="_x0000_s4135" name="Equation" r:id="rId7" imgW="1511280" imgH="583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utoUpdateAnimBg="0"/>
      <p:bldP spid="4125" grpId="0" autoUpdateAnimBg="0"/>
      <p:bldP spid="4127" grpId="0" autoUpdateAnimBg="0"/>
      <p:bldP spid="4129" grpId="0" autoUpdateAnimBg="0"/>
      <p:bldP spid="4131" grpId="0" animBg="1"/>
      <p:bldP spid="4132" grpId="0" animBg="1"/>
      <p:bldP spid="4133" grpId="0" animBg="1"/>
      <p:bldP spid="41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7916863" y="5743575"/>
            <a:ext cx="1150937" cy="1066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304800" y="3429000"/>
            <a:ext cx="990600" cy="1066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04800" y="228600"/>
          <a:ext cx="3422650" cy="1323975"/>
        </p:xfrm>
        <a:graphic>
          <a:graphicData uri="http://schemas.openxmlformats.org/presentationml/2006/ole">
            <p:oleObj spid="_x0000_s5122" name="Equation" r:id="rId3" imgW="1511280" imgH="583920" progId="Equation.DSMT4">
              <p:embed/>
            </p:oleObj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62400" y="4572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get a common denominator on top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28600" y="1600200"/>
          <a:ext cx="3854450" cy="1755775"/>
        </p:xfrm>
        <a:graphic>
          <a:graphicData uri="http://schemas.openxmlformats.org/presentationml/2006/ole">
            <p:oleObj spid="_x0000_s5124" name="Equation" r:id="rId4" imgW="1701720" imgH="774360" progId="Equation.DSMT4">
              <p:embed/>
            </p:oleObj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29000" y="2514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invert and multiply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876800" y="1524000"/>
          <a:ext cx="3797300" cy="950913"/>
        </p:xfrm>
        <a:graphic>
          <a:graphicData uri="http://schemas.openxmlformats.org/presentationml/2006/ole">
            <p:oleObj spid="_x0000_s5126" name="Equation" r:id="rId5" imgW="1676160" imgH="419040" progId="Equation.DSMT4">
              <p:embed/>
            </p:oleObj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953000" y="11430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(also moved terms around on top)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04800" y="3429000"/>
          <a:ext cx="3078163" cy="1036638"/>
        </p:xfrm>
        <a:graphic>
          <a:graphicData uri="http://schemas.openxmlformats.org/presentationml/2006/ole">
            <p:oleObj spid="_x0000_s5129" name="Equation" r:id="rId6" imgW="1358640" imgH="457200" progId="Equation.DSMT4">
              <p:embed/>
            </p:oleObj>
          </a:graphicData>
        </a:graphic>
      </p:graphicFrame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096000" y="1524000"/>
            <a:ext cx="19050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705600" y="2667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factor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 flipV="1">
            <a:off x="6934200" y="2057400"/>
            <a:ext cx="76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1600200" y="3429000"/>
            <a:ext cx="1778000" cy="56991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81400" y="3505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difference of squares to factor</a:t>
            </a:r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0" y="4572000"/>
          <a:ext cx="4200525" cy="950913"/>
        </p:xfrm>
        <a:graphic>
          <a:graphicData uri="http://schemas.openxmlformats.org/presentationml/2006/ole">
            <p:oleObj spid="_x0000_s5135" name="Equation" r:id="rId7" imgW="1854000" imgH="419040" progId="Equation.DSMT4">
              <p:embed/>
            </p:oleObj>
          </a:graphicData>
        </a:graphic>
      </p:graphicFrame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1322388" y="4529138"/>
            <a:ext cx="13716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6383338" y="5043488"/>
            <a:ext cx="25146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3124200" y="58674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>
            <a:off x="3048000" y="5029200"/>
            <a:ext cx="6858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H="1">
            <a:off x="3581400" y="5029200"/>
            <a:ext cx="1524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1922463" y="5867400"/>
            <a:ext cx="1230312" cy="381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4479925" y="4267200"/>
          <a:ext cx="4664075" cy="776288"/>
        </p:xfrm>
        <a:graphic>
          <a:graphicData uri="http://schemas.openxmlformats.org/presentationml/2006/ole">
            <p:oleObj spid="_x0000_s5146" name="Equation" r:id="rId8" imgW="2361960" imgH="393480" progId="Equation.DSMT4">
              <p:embed/>
            </p:oleObj>
          </a:graphicData>
        </a:graphic>
      </p:graphicFrame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3810000" y="3886200"/>
            <a:ext cx="1828800" cy="457200"/>
            <a:chOff x="2400" y="2448"/>
            <a:chExt cx="1152" cy="288"/>
          </a:xfrm>
        </p:grpSpPr>
        <p:sp>
          <p:nvSpPr>
            <p:cNvPr id="5147" name="AutoShape 27"/>
            <p:cNvSpPr>
              <a:spLocks noChangeArrowheads="1"/>
            </p:cNvSpPr>
            <p:nvPr/>
          </p:nvSpPr>
          <p:spPr bwMode="auto">
            <a:xfrm>
              <a:off x="2400" y="2468"/>
              <a:ext cx="1104" cy="240"/>
            </a:xfrm>
            <a:prstGeom prst="wedgeRoundRectCallout">
              <a:avLst>
                <a:gd name="adj1" fmla="val -44292"/>
                <a:gd name="adj2" fmla="val 156667"/>
                <a:gd name="adj3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AU"/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2448" y="2448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c </a:t>
              </a:r>
              <a:r>
                <a:rPr lang="en-US"/>
                <a:t>-</a:t>
              </a:r>
              <a:r>
                <a:rPr lang="en-US" i="1"/>
                <a:t> </a:t>
              </a:r>
              <a:r>
                <a:rPr lang="en-US"/>
                <a:t>2</a:t>
              </a:r>
              <a:r>
                <a:rPr lang="en-US" i="1"/>
                <a:t>c  </a:t>
              </a:r>
              <a:r>
                <a:rPr lang="en-US"/>
                <a:t>=</a:t>
              </a:r>
              <a:r>
                <a:rPr lang="en-US" i="1"/>
                <a:t>  </a:t>
              </a:r>
              <a:r>
                <a:rPr lang="en-US"/>
                <a:t>-</a:t>
              </a:r>
              <a:r>
                <a:rPr lang="en-US" i="1"/>
                <a:t> c</a:t>
              </a:r>
            </a:p>
          </p:txBody>
        </p:sp>
      </p:grp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237038" y="4921250"/>
            <a:ext cx="487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30000"/>
              </a:spcAft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Substitute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and re-write 2nd factor so you can substitute</a:t>
            </a:r>
          </a:p>
        </p:txBody>
      </p:sp>
      <p:graphicFrame>
        <p:nvGraphicFramePr>
          <p:cNvPr id="5150" name="Object 30"/>
          <p:cNvGraphicFramePr>
            <a:graphicFrameLocks noChangeAspect="1"/>
          </p:cNvGraphicFramePr>
          <p:nvPr/>
        </p:nvGraphicFramePr>
        <p:xfrm>
          <a:off x="3962400" y="5867400"/>
          <a:ext cx="2043113" cy="950913"/>
        </p:xfrm>
        <a:graphic>
          <a:graphicData uri="http://schemas.openxmlformats.org/presentationml/2006/ole">
            <p:oleObj spid="_x0000_s5150" name="Equation" r:id="rId9" imgW="901440" imgH="419040" progId="Equation.DSMT4">
              <p:embed/>
            </p:oleObj>
          </a:graphicData>
        </a:graphic>
      </p:graphicFrame>
      <p:graphicFrame>
        <p:nvGraphicFramePr>
          <p:cNvPr id="5151" name="Object 31"/>
          <p:cNvGraphicFramePr>
            <a:graphicFrameLocks noChangeAspect="1"/>
          </p:cNvGraphicFramePr>
          <p:nvPr/>
        </p:nvGraphicFramePr>
        <p:xfrm>
          <a:off x="5943600" y="5867400"/>
          <a:ext cx="1668463" cy="950913"/>
        </p:xfrm>
        <a:graphic>
          <a:graphicData uri="http://schemas.openxmlformats.org/presentationml/2006/ole">
            <p:oleObj spid="_x0000_s5151" name="Equation" r:id="rId10" imgW="736560" imgH="419040" progId="Equation.DSMT4">
              <p:embed/>
            </p:oleObj>
          </a:graphicData>
        </a:graphic>
      </p:graphicFrame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6248400" y="59436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H="1">
            <a:off x="6629400" y="64770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5154" name="Object 34"/>
          <p:cNvGraphicFramePr>
            <a:graphicFrameLocks noChangeAspect="1"/>
          </p:cNvGraphicFramePr>
          <p:nvPr/>
        </p:nvGraphicFramePr>
        <p:xfrm>
          <a:off x="7648575" y="5867400"/>
          <a:ext cx="1495425" cy="950913"/>
        </p:xfrm>
        <a:graphic>
          <a:graphicData uri="http://schemas.openxmlformats.org/presentationml/2006/ole">
            <p:oleObj spid="_x0000_s5154" name="Equation" r:id="rId11" imgW="660240" imgH="419040" progId="Equation.DSMT4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152400" y="5791200"/>
          <a:ext cx="3798888" cy="950913"/>
        </p:xfrm>
        <a:graphic>
          <a:graphicData uri="http://schemas.openxmlformats.org/presentationml/2006/ole">
            <p:oleObj spid="_x0000_s5138" name="Equation" r:id="rId12" imgW="1676160" imgH="419040" progId="Equation.DSMT4">
              <p:embed/>
            </p:oleObj>
          </a:graphicData>
        </a:graphic>
      </p:graphicFrame>
      <p:sp>
        <p:nvSpPr>
          <p:cNvPr id="5157" name="Line 37"/>
          <p:cNvSpPr>
            <a:spLocks noChangeShapeType="1"/>
          </p:cNvSpPr>
          <p:nvPr/>
        </p:nvSpPr>
        <p:spPr bwMode="auto">
          <a:xfrm flipH="1">
            <a:off x="1676400" y="5105400"/>
            <a:ext cx="152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176713" y="5635625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factor out 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5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 animBg="1"/>
      <p:bldP spid="5155" grpId="0" animBg="1"/>
      <p:bldP spid="5123" grpId="0" autoUpdateAnimBg="0"/>
      <p:bldP spid="5125" grpId="0" autoUpdateAnimBg="0"/>
      <p:bldP spid="5128" grpId="0" autoUpdateAnimBg="0"/>
      <p:bldP spid="5130" grpId="0" animBg="1"/>
      <p:bldP spid="5131" grpId="0" autoUpdateAnimBg="0"/>
      <p:bldP spid="5132" grpId="0" animBg="1"/>
      <p:bldP spid="5133" grpId="0" animBg="1"/>
      <p:bldP spid="5134" grpId="0" autoUpdateAnimBg="0"/>
      <p:bldP spid="5137" grpId="0" animBg="1"/>
      <p:bldP spid="5139" grpId="0" animBg="1"/>
      <p:bldP spid="5140" grpId="0" animBg="1"/>
      <p:bldP spid="5141" grpId="0" animBg="1"/>
      <p:bldP spid="5142" grpId="0" animBg="1"/>
      <p:bldP spid="5144" grpId="0" animBg="1"/>
      <p:bldP spid="5136" grpId="0" autoUpdateAnimBg="0"/>
      <p:bldP spid="5152" grpId="0" animBg="1"/>
      <p:bldP spid="5153" grpId="0" animBg="1"/>
      <p:bldP spid="5157" grpId="0" animBg="1"/>
      <p:bldP spid="51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81000" y="304800"/>
          <a:ext cx="2471738" cy="950913"/>
        </p:xfrm>
        <a:graphic>
          <a:graphicData uri="http://schemas.openxmlformats.org/presentationml/2006/ole">
            <p:oleObj spid="_x0000_s6147" name="Equation" r:id="rId3" imgW="1091880" imgH="419040" progId="Equation.DSMT4">
              <p:embed/>
            </p:oleObj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971800" y="152400"/>
            <a:ext cx="2286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Finally square root both sides and get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486400" y="228600"/>
          <a:ext cx="2587625" cy="1066800"/>
        </p:xfrm>
        <a:graphic>
          <a:graphicData uri="http://schemas.openxmlformats.org/presentationml/2006/ole">
            <p:oleObj spid="_x0000_s6149" name="Equation" r:id="rId4" imgW="1143000" imgH="469800" progId="Equation.DSMT4">
              <p:embed/>
            </p:oleObj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Arial" charset="0"/>
              </a:rPr>
              <a:t>We now need to do the same thing with the sine half angle formula to get an equation involving sine.</a:t>
            </a: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657600" y="3962400"/>
          <a:ext cx="3074988" cy="1057275"/>
        </p:xfrm>
        <a:graphic>
          <a:graphicData uri="http://schemas.openxmlformats.org/presentationml/2006/ole">
            <p:oleObj spid="_x0000_s6151" name="Equation" r:id="rId5" imgW="1218960" imgH="419040" progId="Equation.DSMT4">
              <p:embed/>
            </p:oleObj>
          </a:graphicData>
        </a:graphic>
      </p:graphicFrame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3400" y="2590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  <a:latin typeface="Arial" charset="0"/>
              </a:rPr>
              <a:t>Take half angle formula: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47688" y="3124200"/>
          <a:ext cx="2789237" cy="1006475"/>
        </p:xfrm>
        <a:graphic>
          <a:graphicData uri="http://schemas.openxmlformats.org/presentationml/2006/ole">
            <p:oleObj spid="_x0000_s6153" name="Equation" r:id="rId6" imgW="1231560" imgH="444240" progId="Equation.DSMT4">
              <p:embed/>
            </p:oleObj>
          </a:graphicData>
        </a:graphic>
      </p:graphicFrame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505200" y="3429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square both sides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09575" y="4267200"/>
          <a:ext cx="2444750" cy="892175"/>
        </p:xfrm>
        <a:graphic>
          <a:graphicData uri="http://schemas.openxmlformats.org/presentationml/2006/ole">
            <p:oleObj spid="_x0000_s6155" name="Equation" r:id="rId7" imgW="1079280" imgH="393480" progId="Equation.DSMT4">
              <p:embed/>
            </p:oleObj>
          </a:graphicData>
        </a:graphic>
      </p:graphicFrame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2051050" y="4286250"/>
            <a:ext cx="838200" cy="381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4800600" y="3962400"/>
            <a:ext cx="1981200" cy="1066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2895600" y="4191000"/>
            <a:ext cx="1905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858000" y="40386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substitute this for cos </a:t>
            </a:r>
            <a:r>
              <a:rPr lang="en-US" b="1" i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</a:t>
            </a:r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242888" y="5257800"/>
          <a:ext cx="3394075" cy="1323975"/>
        </p:xfrm>
        <a:graphic>
          <a:graphicData uri="http://schemas.openxmlformats.org/presentationml/2006/ole">
            <p:oleObj spid="_x0000_s6160" name="Equation" r:id="rId8" imgW="1498320" imgH="583920" progId="Equation.DSMT4">
              <p:embed/>
            </p:oleObj>
          </a:graphicData>
        </a:graphic>
      </p:graphicFrame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858000" y="2438400"/>
            <a:ext cx="205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Equation we got before from Law of Cosines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5486400" y="3276600"/>
            <a:ext cx="13716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4191000" y="5102225"/>
          <a:ext cx="3797300" cy="1755775"/>
        </p:xfrm>
        <a:graphic>
          <a:graphicData uri="http://schemas.openxmlformats.org/presentationml/2006/ole">
            <p:oleObj spid="_x0000_s6163" name="Equation" r:id="rId9" imgW="1676160" imgH="774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  <p:bldP spid="6152" grpId="0" autoUpdateAnimBg="0"/>
      <p:bldP spid="6154" grpId="0" autoUpdateAnimBg="0"/>
      <p:bldP spid="6156" grpId="0" animBg="1"/>
      <p:bldP spid="6157" grpId="0" animBg="1"/>
      <p:bldP spid="6158" grpId="0" animBg="1"/>
      <p:bldP spid="6159" grpId="0" autoUpdateAnimBg="0"/>
      <p:bldP spid="6161" grpId="0" autoUpdateAnimBg="0"/>
      <p:bldP spid="61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419600" y="304800"/>
          <a:ext cx="3997325" cy="1065213"/>
        </p:xfrm>
        <a:graphic>
          <a:graphicData uri="http://schemas.openxmlformats.org/presentationml/2006/ole">
            <p:oleObj spid="_x0000_s7170" name="Equation" r:id="rId3" imgW="1765080" imgH="469800" progId="Equation.DSMT4">
              <p:embed/>
            </p:oleObj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39624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0000"/>
                </a:solidFill>
                <a:latin typeface="Arial" charset="0"/>
              </a:rPr>
              <a:t>Factor out a negative and invert and multiply the bottom to get: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313488" y="381000"/>
            <a:ext cx="1930400" cy="4159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772400" y="914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Factor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609600" y="1676400"/>
          <a:ext cx="3019425" cy="1036638"/>
        </p:xfrm>
        <a:graphic>
          <a:graphicData uri="http://schemas.openxmlformats.org/presentationml/2006/ole">
            <p:oleObj spid="_x0000_s7174" name="Equation" r:id="rId4" imgW="1333440" imgH="457200" progId="Equation.DSMT4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962400" y="3429000"/>
          <a:ext cx="4430713" cy="925513"/>
        </p:xfrm>
        <a:graphic>
          <a:graphicData uri="http://schemas.openxmlformats.org/presentationml/2006/ole">
            <p:oleObj spid="_x0000_s7175" name="Equation" r:id="rId5" imgW="2006280" imgH="419040" progId="Equation.DSMT4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762000" y="3429000"/>
          <a:ext cx="3141663" cy="927100"/>
        </p:xfrm>
        <a:graphic>
          <a:graphicData uri="http://schemas.openxmlformats.org/presentationml/2006/ole">
            <p:oleObj spid="_x0000_s7177" name="Equation" r:id="rId6" imgW="1422360" imgH="419040" progId="Equation.DSMT4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3581400" y="1752600"/>
          <a:ext cx="3675063" cy="982663"/>
        </p:xfrm>
        <a:graphic>
          <a:graphicData uri="http://schemas.openxmlformats.org/presentationml/2006/ole">
            <p:oleObj spid="_x0000_s7179" name="Equation" r:id="rId7" imgW="1663560" imgH="444240" progId="Equation.DSMT4">
              <p:embed/>
            </p:oleObj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391400" y="1676400"/>
            <a:ext cx="1371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Factor--difference of squares</a:t>
            </a:r>
          </a:p>
        </p:txBody>
      </p:sp>
      <p:sp>
        <p:nvSpPr>
          <p:cNvPr id="7183" name="AutoShape 15"/>
          <p:cNvSpPr>
            <a:spLocks/>
          </p:cNvSpPr>
          <p:nvPr/>
        </p:nvSpPr>
        <p:spPr bwMode="auto">
          <a:xfrm rot="5400000">
            <a:off x="3733800" y="1447800"/>
            <a:ext cx="304800" cy="3200400"/>
          </a:xfrm>
          <a:prstGeom prst="leftBracket">
            <a:avLst>
              <a:gd name="adj" fmla="val 87500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5029200" y="3200400"/>
            <a:ext cx="45720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486400" y="3200400"/>
            <a:ext cx="3048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87" name="AutoShape 19"/>
          <p:cNvSpPr>
            <a:spLocks/>
          </p:cNvSpPr>
          <p:nvPr/>
        </p:nvSpPr>
        <p:spPr bwMode="auto">
          <a:xfrm rot="5400000">
            <a:off x="5181600" y="1012825"/>
            <a:ext cx="304800" cy="4267200"/>
          </a:xfrm>
          <a:prstGeom prst="leftBracket">
            <a:avLst>
              <a:gd name="adj" fmla="val 1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6629400" y="3276600"/>
            <a:ext cx="8382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7467600" y="3276600"/>
            <a:ext cx="3810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2209800" y="3276600"/>
            <a:ext cx="76200" cy="228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3200400" y="3276600"/>
            <a:ext cx="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4332288" y="3505200"/>
            <a:ext cx="1244600" cy="381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6400800" y="3487738"/>
            <a:ext cx="1201738" cy="3984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0" y="4343400"/>
          <a:ext cx="3586163" cy="776288"/>
        </p:xfrm>
        <a:graphic>
          <a:graphicData uri="http://schemas.openxmlformats.org/presentationml/2006/ole">
            <p:oleObj spid="_x0000_s7195" name="Equation" r:id="rId8" imgW="2057400" imgH="393480" progId="Equation.DSMT4">
              <p:embed/>
            </p:oleObj>
          </a:graphicData>
        </a:graphic>
      </p:graphicFrame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3657600" y="4419600"/>
          <a:ext cx="2887663" cy="925513"/>
        </p:xfrm>
        <a:graphic>
          <a:graphicData uri="http://schemas.openxmlformats.org/presentationml/2006/ole">
            <p:oleObj spid="_x0000_s7196" name="Equation" r:id="rId9" imgW="1307880" imgH="419040" progId="Equation.DSMT4">
              <p:embed/>
            </p:oleObj>
          </a:graphicData>
        </a:graphic>
      </p:graphicFrame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6734175" y="4343400"/>
          <a:ext cx="2409825" cy="925513"/>
        </p:xfrm>
        <a:graphic>
          <a:graphicData uri="http://schemas.openxmlformats.org/presentationml/2006/ole">
            <p:oleObj spid="_x0000_s7197" name="Equation" r:id="rId10" imgW="1091880" imgH="419040" progId="Equation.DSMT4">
              <p:embed/>
            </p:oleObj>
          </a:graphicData>
        </a:graphic>
      </p:graphicFrame>
      <p:sp>
        <p:nvSpPr>
          <p:cNvPr id="7198" name="Line 30"/>
          <p:cNvSpPr>
            <a:spLocks noChangeShapeType="1"/>
          </p:cNvSpPr>
          <p:nvPr/>
        </p:nvSpPr>
        <p:spPr bwMode="auto">
          <a:xfrm flipH="1">
            <a:off x="7086600" y="4419600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H="1">
            <a:off x="7772400" y="49530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7200" name="Object 32"/>
          <p:cNvGraphicFramePr>
            <a:graphicFrameLocks noChangeAspect="1"/>
          </p:cNvGraphicFramePr>
          <p:nvPr/>
        </p:nvGraphicFramePr>
        <p:xfrm>
          <a:off x="533400" y="5410200"/>
          <a:ext cx="3222625" cy="1036638"/>
        </p:xfrm>
        <a:graphic>
          <a:graphicData uri="http://schemas.openxmlformats.org/presentationml/2006/ole">
            <p:oleObj spid="_x0000_s7200" name="Equation" r:id="rId11" imgW="1460160" imgH="469800" progId="Equation.DSMT4">
              <p:embed/>
            </p:oleObj>
          </a:graphicData>
        </a:graphic>
      </p:graphicFrame>
      <p:graphicFrame>
        <p:nvGraphicFramePr>
          <p:cNvPr id="7201" name="Object 33"/>
          <p:cNvGraphicFramePr>
            <a:graphicFrameLocks noChangeAspect="1"/>
          </p:cNvGraphicFramePr>
          <p:nvPr/>
        </p:nvGraphicFramePr>
        <p:xfrm>
          <a:off x="533400" y="5410200"/>
          <a:ext cx="3222625" cy="1036638"/>
        </p:xfrm>
        <a:graphic>
          <a:graphicData uri="http://schemas.openxmlformats.org/presentationml/2006/ole">
            <p:oleObj spid="_x0000_s7201" name="Equation" r:id="rId12" imgW="1460160" imgH="469800" progId="Equation.DSMT4">
              <p:embed/>
            </p:oleObj>
          </a:graphicData>
        </a:graphic>
      </p:graphicFrame>
      <p:graphicFrame>
        <p:nvGraphicFramePr>
          <p:cNvPr id="7202" name="Object 34"/>
          <p:cNvGraphicFramePr>
            <a:graphicFrameLocks noChangeAspect="1"/>
          </p:cNvGraphicFramePr>
          <p:nvPr/>
        </p:nvGraphicFramePr>
        <p:xfrm>
          <a:off x="6248400" y="5410200"/>
          <a:ext cx="2587625" cy="1066800"/>
        </p:xfrm>
        <a:graphic>
          <a:graphicData uri="http://schemas.openxmlformats.org/presentationml/2006/ole">
            <p:oleObj spid="_x0000_s7202" name="Equation" r:id="rId13" imgW="1143000" imgH="469800" progId="Equation.DSMT4">
              <p:embed/>
            </p:oleObj>
          </a:graphicData>
        </a:graphic>
      </p:graphicFrame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886200" y="5410200"/>
            <a:ext cx="1981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Now we'll go back to area of triangle 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3810000" y="41910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factor a 2 out of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1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7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utoUpdateAnimBg="0"/>
      <p:bldP spid="7180" grpId="0" autoUpdateAnimBg="0"/>
      <p:bldP spid="7183" grpId="0" animBg="1"/>
      <p:bldP spid="7184" grpId="0" animBg="1"/>
      <p:bldP spid="7185" grpId="0" animBg="1"/>
      <p:bldP spid="7187" grpId="0" animBg="1"/>
      <p:bldP spid="7188" grpId="0" animBg="1"/>
      <p:bldP spid="7189" grpId="0" animBg="1"/>
      <p:bldP spid="7191" grpId="0" animBg="1"/>
      <p:bldP spid="7192" grpId="0" animBg="1"/>
      <p:bldP spid="7193" grpId="0" animBg="1"/>
      <p:bldP spid="7194" grpId="0" animBg="1"/>
      <p:bldP spid="7198" grpId="0" animBg="1"/>
      <p:bldP spid="7199" grpId="0" animBg="1"/>
      <p:bldP spid="7203" grpId="0" autoUpdateAnimBg="0"/>
      <p:bldP spid="72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" name="Object 0"/>
          <p:cNvGraphicFramePr>
            <a:graphicFrameLocks noChangeAspect="1"/>
          </p:cNvGraphicFramePr>
          <p:nvPr/>
        </p:nvGraphicFramePr>
        <p:xfrm>
          <a:off x="304800" y="228600"/>
          <a:ext cx="3222625" cy="1036638"/>
        </p:xfrm>
        <a:graphic>
          <a:graphicData uri="http://schemas.openxmlformats.org/presentationml/2006/ole">
            <p:oleObj spid="_x0000_s12288" name="Equation" r:id="rId3" imgW="1460160" imgH="469800" progId="Equation.DSMT4">
              <p:embed/>
            </p:oleObj>
          </a:graphicData>
        </a:graphic>
      </p:graphicFrame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6172200" y="228600"/>
          <a:ext cx="2587625" cy="1066800"/>
        </p:xfrm>
        <a:graphic>
          <a:graphicData uri="http://schemas.openxmlformats.org/presentationml/2006/ole">
            <p:oleObj spid="_x0000_s12289" name="Equation" r:id="rId4" imgW="1143000" imgH="469800" progId="Equation.DSMT4">
              <p:embed/>
            </p:oleObj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609600" y="1447800"/>
          <a:ext cx="2101850" cy="944563"/>
        </p:xfrm>
        <a:graphic>
          <a:graphicData uri="http://schemas.openxmlformats.org/presentationml/2006/ole">
            <p:oleObj spid="_x0000_s12290" name="Equation" r:id="rId5" imgW="876240" imgH="393480" progId="Equation.DSMT4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800600" y="2438400"/>
          <a:ext cx="2954338" cy="944563"/>
        </p:xfrm>
        <a:graphic>
          <a:graphicData uri="http://schemas.openxmlformats.org/presentationml/2006/ole">
            <p:oleObj spid="_x0000_s12291" name="Equation" r:id="rId6" imgW="1231560" imgH="393480" progId="Equation.DSMT4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953000" y="1676400"/>
          <a:ext cx="3048000" cy="427038"/>
        </p:xfrm>
        <a:graphic>
          <a:graphicData uri="http://schemas.openxmlformats.org/presentationml/2006/ole">
            <p:oleObj spid="_x0000_s12292" name="Equation" r:id="rId7" imgW="1269720" imgH="17748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505200" y="1905000"/>
          <a:ext cx="5638800" cy="798513"/>
        </p:xfrm>
        <a:graphic>
          <a:graphicData uri="http://schemas.openxmlformats.org/presentationml/2006/ole">
            <p:oleObj spid="_x0000_s12293" name="Equation" r:id="rId8" imgW="2781000" imgH="393480" progId="Equation.DSMT4">
              <p:embed/>
            </p:oleObj>
          </a:graphicData>
        </a:graphic>
      </p:graphicFrame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867400" y="2438400"/>
            <a:ext cx="1981200" cy="1066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 flipV="1">
            <a:off x="2743200" y="1981200"/>
            <a:ext cx="3124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457200" y="2667000"/>
          <a:ext cx="3594100" cy="1035050"/>
        </p:xfrm>
        <a:graphic>
          <a:graphicData uri="http://schemas.openxmlformats.org/presentationml/2006/ole">
            <p:oleObj spid="_x0000_s12294" name="Equation" r:id="rId9" imgW="1498320" imgH="431640" progId="Equation.DSMT4">
              <p:embed/>
            </p:oleObj>
          </a:graphicData>
        </a:graphic>
      </p:graphicFrame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362200" y="2209800"/>
            <a:ext cx="304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1066800" y="33528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1905000" y="30480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1295400" y="304800"/>
            <a:ext cx="22860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2667000" y="1219200"/>
            <a:ext cx="762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7267575" y="228600"/>
            <a:ext cx="1495425" cy="1066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3581400" y="1219200"/>
            <a:ext cx="3733800" cy="1524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28600" y="3733800"/>
          <a:ext cx="5999163" cy="1400175"/>
        </p:xfrm>
        <a:graphic>
          <a:graphicData uri="http://schemas.openxmlformats.org/presentationml/2006/ole">
            <p:oleObj spid="_x0000_s12295" name="Equation" r:id="rId10" imgW="2501640" imgH="583920" progId="Equation.DSMT4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704850" y="6002338"/>
          <a:ext cx="4111625" cy="700087"/>
        </p:xfrm>
        <a:graphic>
          <a:graphicData uri="http://schemas.openxmlformats.org/presentationml/2006/ole">
            <p:oleObj spid="_x0000_s12296" name="Equation" r:id="rId11" imgW="1714320" imgH="291960" progId="Equation.DSMT4">
              <p:embed/>
            </p:oleObj>
          </a:graphicData>
        </a:graphic>
      </p:graphicFrame>
      <p:sp>
        <p:nvSpPr>
          <p:cNvPr id="8213" name="Freeform 21"/>
          <p:cNvSpPr>
            <a:spLocks/>
          </p:cNvSpPr>
          <p:nvPr/>
        </p:nvSpPr>
        <p:spPr bwMode="auto">
          <a:xfrm>
            <a:off x="2832100" y="4876800"/>
            <a:ext cx="2273300" cy="35560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88" y="48"/>
              </a:cxn>
              <a:cxn ang="0">
                <a:pos x="568" y="192"/>
              </a:cxn>
              <a:cxn ang="0">
                <a:pos x="1096" y="192"/>
              </a:cxn>
              <a:cxn ang="0">
                <a:pos x="1432" y="0"/>
              </a:cxn>
            </a:cxnLst>
            <a:rect l="0" t="0" r="r" b="b"/>
            <a:pathLst>
              <a:path w="1432" h="224">
                <a:moveTo>
                  <a:pt x="40" y="0"/>
                </a:moveTo>
                <a:cubicBezTo>
                  <a:pt x="20" y="8"/>
                  <a:pt x="0" y="16"/>
                  <a:pt x="88" y="48"/>
                </a:cubicBezTo>
                <a:cubicBezTo>
                  <a:pt x="176" y="80"/>
                  <a:pt x="400" y="168"/>
                  <a:pt x="568" y="192"/>
                </a:cubicBezTo>
                <a:cubicBezTo>
                  <a:pt x="736" y="216"/>
                  <a:pt x="952" y="224"/>
                  <a:pt x="1096" y="192"/>
                </a:cubicBezTo>
                <a:cubicBezTo>
                  <a:pt x="1240" y="160"/>
                  <a:pt x="1336" y="80"/>
                  <a:pt x="143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8218" name="Group 26"/>
          <p:cNvGrpSpPr>
            <a:grpSpLocks/>
          </p:cNvGrpSpPr>
          <p:nvPr/>
        </p:nvGrpSpPr>
        <p:grpSpPr bwMode="auto">
          <a:xfrm>
            <a:off x="457200" y="5302250"/>
            <a:ext cx="7848600" cy="701675"/>
            <a:chOff x="288" y="3340"/>
            <a:chExt cx="4944" cy="442"/>
          </a:xfrm>
        </p:grpSpPr>
        <p:sp>
          <p:nvSpPr>
            <p:cNvPr id="8215" name="AutoShape 23"/>
            <p:cNvSpPr>
              <a:spLocks noChangeArrowheads="1"/>
            </p:cNvSpPr>
            <p:nvPr/>
          </p:nvSpPr>
          <p:spPr bwMode="auto">
            <a:xfrm rot="-10805815">
              <a:off x="288" y="3360"/>
              <a:ext cx="4559" cy="385"/>
            </a:xfrm>
            <a:prstGeom prst="wedgeRoundRectCallout">
              <a:avLst>
                <a:gd name="adj1" fmla="val 2519"/>
                <a:gd name="adj2" fmla="val 72079"/>
                <a:gd name="adj3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AU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84" y="3340"/>
              <a:ext cx="484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becomes </a:t>
              </a:r>
              <a:r>
                <a:rPr lang="en-US" sz="2000" i="1">
                  <a:solidFill>
                    <a:srgbClr val="FF0000"/>
                  </a:solidFill>
                  <a:latin typeface="Arial" charset="0"/>
                </a:rPr>
                <a:t>ab</a:t>
              </a: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 squared which square rooted will be </a:t>
              </a:r>
              <a:r>
                <a:rPr lang="en-US" sz="2000" i="1">
                  <a:solidFill>
                    <a:srgbClr val="FF0000"/>
                  </a:solidFill>
                  <a:latin typeface="Arial" charset="0"/>
                </a:rPr>
                <a:t>ab</a:t>
              </a: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 in the denominator which will cancel with</a:t>
              </a:r>
              <a:r>
                <a:rPr lang="en-US" sz="2000" i="1">
                  <a:solidFill>
                    <a:srgbClr val="FF0000"/>
                  </a:solidFill>
                  <a:latin typeface="Arial" charset="0"/>
                </a:rPr>
                <a:t> ab</a:t>
              </a: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 out in front</a:t>
              </a:r>
            </a:p>
          </p:txBody>
        </p:sp>
      </p:grp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81000" y="5980113"/>
          <a:ext cx="6934200" cy="877887"/>
        </p:xfrm>
        <a:graphic>
          <a:graphicData uri="http://schemas.openxmlformats.org/presentationml/2006/ole">
            <p:oleObj spid="_x0000_s12297" name="Equation" r:id="rId12" imgW="3111480" imgH="393480" progId="Equation.DSMT4">
              <p:embed/>
            </p:oleObj>
          </a:graphicData>
        </a:graphic>
      </p:graphicFrame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400800" y="3886200"/>
            <a:ext cx="2514600" cy="118745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This is called Heron's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3" grpId="0" animBg="1"/>
      <p:bldP spid="821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860425" y="2576513"/>
            <a:ext cx="381000" cy="4572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1433513" y="3613150"/>
            <a:ext cx="3810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2362200" y="2743200"/>
            <a:ext cx="381000" cy="457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90600" y="304800"/>
          <a:ext cx="6934200" cy="877888"/>
        </p:xfrm>
        <a:graphic>
          <a:graphicData uri="http://schemas.openxmlformats.org/presentationml/2006/ole">
            <p:oleObj spid="_x0000_s9218" name="Equation" r:id="rId3" imgW="3111480" imgH="393480" progId="Equation.DSMT4">
              <p:embed/>
            </p:oleObj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7088" y="1484313"/>
            <a:ext cx="6624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Arial" charset="0"/>
              </a:rPr>
              <a:t>Find the area of a triangle with sides measuring </a:t>
            </a:r>
            <a:br>
              <a:rPr lang="en-US">
                <a:solidFill>
                  <a:srgbClr val="006600"/>
                </a:solidFill>
                <a:latin typeface="Arial" charset="0"/>
              </a:rPr>
            </a:br>
            <a:r>
              <a:rPr lang="en-US">
                <a:solidFill>
                  <a:srgbClr val="006600"/>
                </a:solidFill>
                <a:latin typeface="Arial" charset="0"/>
              </a:rPr>
              <a:t>3 cm, 4 cm and 6 cm.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04800" y="2590800"/>
            <a:ext cx="2362200" cy="990600"/>
          </a:xfrm>
          <a:prstGeom prst="triangle">
            <a:avLst>
              <a:gd name="adj" fmla="val 7150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3622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4478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4953000" y="2971800"/>
            <a:ext cx="338138" cy="3651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5540375" y="2941638"/>
            <a:ext cx="322263" cy="39528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6092825" y="2924175"/>
            <a:ext cx="315913" cy="4286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3962400" y="3581400"/>
            <a:ext cx="2895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4419600" y="3657600"/>
            <a:ext cx="2514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5562600" y="3657600"/>
            <a:ext cx="1371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6781800" y="3657600"/>
            <a:ext cx="2286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4794250" y="4568825"/>
            <a:ext cx="338138" cy="3651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5975350" y="4538663"/>
            <a:ext cx="322263" cy="39528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7153275" y="4535488"/>
            <a:ext cx="315913" cy="4286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2843213" y="5589588"/>
            <a:ext cx="2333625" cy="588962"/>
            <a:chOff x="1728" y="3529"/>
            <a:chExt cx="1470" cy="371"/>
          </a:xfrm>
        </p:grpSpPr>
        <p:sp>
          <p:nvSpPr>
            <p:cNvPr id="924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728" y="3552"/>
              <a:ext cx="1470" cy="34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192" y="3559"/>
              <a:ext cx="9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AU" sz="3300">
                  <a:solidFill>
                    <a:srgbClr val="000000"/>
                  </a:solidFill>
                </a:rPr>
                <a:t>5.33 cm</a:t>
              </a:r>
              <a:r>
                <a:rPr lang="en-AU" sz="3300" baseline="30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1788" y="3559"/>
              <a:ext cx="16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AU" sz="3300" i="1">
                  <a:solidFill>
                    <a:srgbClr val="000000"/>
                  </a:solidFill>
                </a:rPr>
                <a:t>A</a:t>
              </a:r>
              <a:endParaRPr lang="en-AU"/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1998" y="3529"/>
              <a:ext cx="14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AU" sz="3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AU"/>
            </a:p>
          </p:txBody>
        </p:sp>
      </p:grp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962400" y="2590800"/>
          <a:ext cx="3422650" cy="1041400"/>
        </p:xfrm>
        <a:graphic>
          <a:graphicData uri="http://schemas.openxmlformats.org/presentationml/2006/ole">
            <p:oleObj spid="_x0000_s9224" name="Equation" r:id="rId4" imgW="1295280" imgH="393480" progId="Equation.DSMT4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819400" y="4191000"/>
          <a:ext cx="4926013" cy="1076325"/>
        </p:xfrm>
        <a:graphic>
          <a:graphicData uri="http://schemas.openxmlformats.org/presentationml/2006/ole">
            <p:oleObj spid="_x0000_s9231" name="Equation" r:id="rId5" imgW="22096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1" grpId="0" autoUpdateAnimBg="0"/>
      <p:bldP spid="9229" grpId="0" animBg="1"/>
      <p:bldP spid="9225" grpId="0" animBg="1"/>
      <p:bldP spid="9220" grpId="0" animBg="1"/>
      <p:bldP spid="9222" grpId="0" autoUpdateAnimBg="0"/>
      <p:bldP spid="9223" grpId="0" autoUpdateAnimBg="0"/>
      <p:bldP spid="9226" grpId="0" animBg="1"/>
      <p:bldP spid="9228" grpId="0" animBg="1"/>
      <p:bldP spid="9230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79248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1800" b="1">
                <a:latin typeface="Arial" charset="0"/>
              </a:rPr>
              <a:t>Acknowledgement</a:t>
            </a:r>
          </a:p>
          <a:p>
            <a:endParaRPr lang="en-AU" sz="1800" b="1">
              <a:latin typeface="Arial" charset="0"/>
            </a:endParaRPr>
          </a:p>
          <a:p>
            <a:r>
              <a:rPr lang="en-AU" sz="1800">
                <a:latin typeface="Arial" charset="0"/>
              </a:rPr>
              <a:t>I wish to thank Shawna Haider from Salt Lake Community College, Utah USA for her hard work in creating this PowerPoint.</a:t>
            </a:r>
          </a:p>
          <a:p>
            <a:endParaRPr lang="en-AU" sz="1800">
              <a:latin typeface="Arial" charset="0"/>
            </a:endParaRPr>
          </a:p>
          <a:p>
            <a:r>
              <a:rPr lang="en-AU" sz="1800">
                <a:latin typeface="Arial" charset="0"/>
                <a:hlinkClick r:id="rId2"/>
              </a:rPr>
              <a:t>www.slcc.edu</a:t>
            </a:r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  <a:p>
            <a:r>
              <a:rPr lang="en-AU" sz="1800">
                <a:latin typeface="Arial" charset="0"/>
              </a:rPr>
              <a:t>Shawna has kindly given permission for this resource to be downloaded from </a:t>
            </a:r>
            <a:r>
              <a:rPr lang="en-AU" sz="1800">
                <a:latin typeface="Arial" charset="0"/>
                <a:hlinkClick r:id="rId3"/>
              </a:rPr>
              <a:t>www.mathxtc.com</a:t>
            </a:r>
            <a:r>
              <a:rPr lang="en-AU" sz="1800">
                <a:latin typeface="Arial" charset="0"/>
              </a:rPr>
              <a:t> and for it to be modified to suit the Western Australian Mathematics Curriculum. </a:t>
            </a:r>
          </a:p>
          <a:p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  <a:p>
            <a:r>
              <a:rPr lang="en-AU" sz="1800">
                <a:latin typeface="Arial" charset="0"/>
              </a:rPr>
              <a:t>Stephen Corcoran</a:t>
            </a:r>
          </a:p>
          <a:p>
            <a:r>
              <a:rPr lang="en-AU" sz="1800">
                <a:latin typeface="Arial" charset="0"/>
              </a:rPr>
              <a:t>Head of Mathematics</a:t>
            </a:r>
          </a:p>
          <a:p>
            <a:r>
              <a:rPr lang="en-AU" sz="1800">
                <a:latin typeface="Arial" charset="0"/>
              </a:rPr>
              <a:t>St Stephen’s School – Carramar</a:t>
            </a:r>
          </a:p>
          <a:p>
            <a:r>
              <a:rPr lang="en-AU" sz="1800">
                <a:latin typeface="Arial" charset="0"/>
                <a:hlinkClick r:id="rId4"/>
              </a:rPr>
              <a:t>www.ststephens.wa.edu.au</a:t>
            </a:r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</p:txBody>
      </p:sp>
      <p:pic>
        <p:nvPicPr>
          <p:cNvPr id="10245" name="Picture 5" descr="MathXTCSigna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962400"/>
            <a:ext cx="1371600" cy="395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411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 Black</vt:lpstr>
      <vt:lpstr>Arial</vt:lpstr>
      <vt:lpstr>Symbol</vt:lpstr>
      <vt:lpstr>Default Design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Delwar</cp:lastModifiedBy>
  <cp:revision>43</cp:revision>
  <dcterms:created xsi:type="dcterms:W3CDTF">2004-07-21T16:11:54Z</dcterms:created>
  <dcterms:modified xsi:type="dcterms:W3CDTF">2012-08-09T19:49:13Z</dcterms:modified>
</cp:coreProperties>
</file>