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8" r:id="rId14"/>
    <p:sldId id="279" r:id="rId15"/>
    <p:sldId id="276" r:id="rId16"/>
    <p:sldId id="277" r:id="rId17"/>
    <p:sldId id="280" r:id="rId18"/>
    <p:sldId id="281" r:id="rId19"/>
    <p:sldId id="284" r:id="rId20"/>
    <p:sldId id="283" r:id="rId21"/>
    <p:sldId id="282" r:id="rId22"/>
    <p:sldId id="286" r:id="rId23"/>
    <p:sldId id="288" r:id="rId24"/>
    <p:sldId id="287" r:id="rId2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4660"/>
  </p:normalViewPr>
  <p:slideViewPr>
    <p:cSldViewPr>
      <p:cViewPr varScale="1">
        <p:scale>
          <a:sx n="68" d="100"/>
          <a:sy n="68" d="100"/>
        </p:scale>
        <p:origin x="-15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8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6E5643-4710-4C2B-820D-93E8DF5F23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FADAF-6B79-4197-8755-B4A2209579D3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4F279B-04BC-4684-84D2-14A6200C849A}" type="slidenum">
              <a:rPr lang="en-US"/>
              <a:pPr/>
              <a:t>10</a:t>
            </a:fld>
            <a:endParaRPr lang="en-US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38E392-08A0-4A44-AE87-62AF29128611}" type="slidenum">
              <a:rPr lang="en-US"/>
              <a:pPr/>
              <a:t>11</a:t>
            </a:fld>
            <a:endParaRPr lang="en-U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3B3D38-E1B0-49C1-8FE2-9520EC601BB5}" type="slidenum">
              <a:rPr lang="en-US"/>
              <a:pPr/>
              <a:t>12</a:t>
            </a:fld>
            <a:endParaRPr lang="en-US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A33793-3ECE-486A-8713-CD449DC603C2}" type="slidenum">
              <a:rPr lang="en-US"/>
              <a:pPr/>
              <a:t>13</a:t>
            </a:fld>
            <a:endParaRPr lang="en-US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788846-386B-429E-8B52-616AE305DEA7}" type="slidenum">
              <a:rPr lang="en-US"/>
              <a:pPr/>
              <a:t>14</a:t>
            </a:fld>
            <a:endParaRPr lang="en-US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A06027-78B2-440C-B09A-24CB39877F13}" type="slidenum">
              <a:rPr lang="en-US"/>
              <a:pPr/>
              <a:t>15</a:t>
            </a:fld>
            <a:endParaRPr lang="en-US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94F132-4770-4133-B0B2-C303BBEC5BF3}" type="slidenum">
              <a:rPr lang="en-US"/>
              <a:pPr/>
              <a:t>16</a:t>
            </a:fld>
            <a:endParaRPr lang="en-US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2F5E9B-FC36-43C7-81CC-6912E8A72594}" type="slidenum">
              <a:rPr lang="en-US"/>
              <a:pPr/>
              <a:t>17</a:t>
            </a:fld>
            <a:endParaRPr lang="en-US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E557B1-0AA4-4826-A098-A40440FD2BC3}" type="slidenum">
              <a:rPr lang="en-US"/>
              <a:pPr/>
              <a:t>18</a:t>
            </a:fld>
            <a:endParaRPr lang="en-US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D1BEB7-28FE-4344-80CE-67B1EB2DA945}" type="slidenum">
              <a:rPr lang="en-US"/>
              <a:pPr/>
              <a:t>19</a:t>
            </a:fld>
            <a:endParaRPr lang="en-US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6554CC-8266-46BC-B211-DDD419C4432A}" type="slidenum">
              <a:rPr lang="en-US"/>
              <a:pPr/>
              <a:t>2</a:t>
            </a:fld>
            <a:endParaRPr lang="en-US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70FC8A-D12C-4CAF-8D97-28DB8626BAC9}" type="slidenum">
              <a:rPr lang="en-US"/>
              <a:pPr/>
              <a:t>20</a:t>
            </a:fld>
            <a:endParaRPr lang="en-US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72B199-8B30-4512-BCFC-E81DA34C8262}" type="slidenum">
              <a:rPr lang="en-US"/>
              <a:pPr/>
              <a:t>21</a:t>
            </a:fld>
            <a:endParaRPr lang="en-US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D93193-5EF4-409B-887B-FE022627A490}" type="slidenum">
              <a:rPr lang="en-US"/>
              <a:pPr/>
              <a:t>22</a:t>
            </a:fld>
            <a:endParaRPr lang="en-US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F84B34-B4FD-46FA-B2B6-ECABF6CBB1DD}" type="slidenum">
              <a:rPr lang="en-US"/>
              <a:pPr/>
              <a:t>23</a:t>
            </a:fld>
            <a:endParaRPr lang="en-US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AD6D94-A1D3-4192-A1ED-FDF41520B90E}" type="slidenum">
              <a:rPr lang="en-US"/>
              <a:pPr/>
              <a:t>24</a:t>
            </a:fld>
            <a:endParaRPr lang="en-US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A41FEC-CE3E-408D-9284-ECB4E03DBCF2}" type="slidenum">
              <a:rPr lang="en-US"/>
              <a:pPr/>
              <a:t>3</a:t>
            </a:fld>
            <a:endParaRPr lang="en-U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A02865-3817-4C20-AB6C-C68AD9B614A5}" type="slidenum">
              <a:rPr lang="en-US"/>
              <a:pPr/>
              <a:t>4</a:t>
            </a:fld>
            <a:endParaRPr lang="en-US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B41895-1ADC-4963-83DB-611EF57E231D}" type="slidenum">
              <a:rPr lang="en-US"/>
              <a:pPr/>
              <a:t>5</a:t>
            </a:fld>
            <a:endParaRPr lang="en-U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F789F2-AD48-4719-8CD8-D9D9EB987385}" type="slidenum">
              <a:rPr lang="en-US"/>
              <a:pPr/>
              <a:t>6</a:t>
            </a:fld>
            <a:endParaRPr lang="en-US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062BDD-4BDB-4874-B7F2-01ED8175636C}" type="slidenum">
              <a:rPr lang="en-US"/>
              <a:pPr/>
              <a:t>7</a:t>
            </a:fld>
            <a:endParaRPr lang="en-US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7A8330-0691-48F5-8E78-A252D483791A}" type="slidenum">
              <a:rPr lang="en-US"/>
              <a:pPr/>
              <a:t>8</a:t>
            </a:fld>
            <a:endParaRPr lang="en-US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D11460-DC6A-4B0F-BD69-E89CDF8672FC}" type="slidenum">
              <a:rPr lang="en-US"/>
              <a:pPr/>
              <a:t>9</a:t>
            </a:fld>
            <a:endParaRPr 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C9D4B-7500-4FA2-9683-C504F34A5B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48B1A-4586-4FC4-B43E-65A1DD2EB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E3F39-C0D9-4BBA-923D-5D33DD5316C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A15D3-3039-4D29-9963-938B97F8BC1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DFC92-24A5-430D-857D-5EDACE556A3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C0148-E1DB-45C6-AA15-4D9D90DE663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FBE47-E1BB-4538-AEF2-D5D4001B376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98B44-C9C0-4522-A933-F6BB0FCFD2C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04514-5647-4ABA-B60F-CE8560386BA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9A6EF-E992-4441-B12E-AEC83D1EB92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0A3CA-492F-4694-AC1B-E2D13D75737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965A7A-4206-4029-AA8E-7EBC406FE0F5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6858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3200">
                <a:latin typeface="Arial" charset="0"/>
                <a:cs typeface="Arial" charset="0"/>
              </a:rPr>
              <a:t>Matrix Division</a:t>
            </a:r>
            <a:endParaRPr lang="en-GB" sz="1200">
              <a:cs typeface="Times New Roman" pitchFamily="18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685800" y="0"/>
            <a:ext cx="0" cy="701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0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CW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355725" y="1565275"/>
            <a:ext cx="67976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We have seen that for 2x2 (“two by two”) matrices </a:t>
            </a:r>
            <a:r>
              <a:rPr lang="en-US" b="1">
                <a:latin typeface="Arial" charset="0"/>
              </a:rPr>
              <a:t>A</a:t>
            </a:r>
            <a:r>
              <a:rPr lang="en-US">
                <a:latin typeface="Arial" charset="0"/>
              </a:rPr>
              <a:t> and </a:t>
            </a:r>
            <a:r>
              <a:rPr lang="en-US" b="1">
                <a:latin typeface="Arial" charset="0"/>
              </a:rPr>
              <a:t>B</a:t>
            </a:r>
            <a:r>
              <a:rPr lang="en-US">
                <a:latin typeface="Arial" charset="0"/>
              </a:rPr>
              <a:t> then </a:t>
            </a:r>
            <a:r>
              <a:rPr lang="en-US" b="1">
                <a:latin typeface="Arial" charset="0"/>
              </a:rPr>
              <a:t>AB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Arial" charset="0"/>
                <a:sym typeface="Symbol" pitchFamily="18" charset="2"/>
              </a:rPr>
              <a:t> </a:t>
            </a:r>
            <a:r>
              <a:rPr lang="en-US" b="1">
                <a:latin typeface="Arial" charset="0"/>
                <a:sym typeface="Symbol" pitchFamily="18" charset="2"/>
              </a:rPr>
              <a:t>BA</a:t>
            </a:r>
          </a:p>
          <a:p>
            <a:endParaRPr lang="en-US" b="1">
              <a:latin typeface="Arial" charset="0"/>
              <a:sym typeface="Symbol" pitchFamily="18" charset="2"/>
            </a:endParaRPr>
          </a:p>
          <a:p>
            <a:r>
              <a:rPr lang="en-US">
                <a:latin typeface="Arial" charset="0"/>
                <a:sym typeface="Symbol" pitchFamily="18" charset="2"/>
              </a:rPr>
              <a:t>To divide matrices we need to define what we mean by division!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3200">
                <a:latin typeface="Arial" charset="0"/>
                <a:cs typeface="Arial" charset="0"/>
              </a:rPr>
              <a:t>Inverse Matrix</a:t>
            </a:r>
            <a:endParaRPr lang="en-GB" sz="1200">
              <a:cs typeface="Times New Roman" pitchFamily="18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543800" y="22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685800" y="0"/>
            <a:ext cx="0" cy="701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0" y="0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CW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295400" y="990600"/>
            <a:ext cx="6797675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In numbers, the inverse of 3 is 1/3 = 3</a:t>
            </a:r>
            <a:r>
              <a:rPr lang="en-US" baseline="30000">
                <a:latin typeface="Arial" charset="0"/>
              </a:rPr>
              <a:t>-1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In algebra, the inverse of a is 1/a = a</a:t>
            </a:r>
            <a:r>
              <a:rPr lang="en-US" baseline="30000">
                <a:latin typeface="Arial" charset="0"/>
              </a:rPr>
              <a:t>-1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In matrices, the inverse of </a:t>
            </a:r>
            <a:r>
              <a:rPr lang="en-US" b="1">
                <a:latin typeface="Arial" charset="0"/>
              </a:rPr>
              <a:t>A</a:t>
            </a:r>
            <a:r>
              <a:rPr lang="en-US">
                <a:latin typeface="Arial" charset="0"/>
              </a:rPr>
              <a:t> is </a:t>
            </a:r>
            <a:r>
              <a:rPr lang="en-US" b="1">
                <a:latin typeface="Arial" charset="0"/>
              </a:rPr>
              <a:t>A</a:t>
            </a:r>
            <a:r>
              <a:rPr lang="en-US" baseline="30000">
                <a:latin typeface="Arial" charset="0"/>
              </a:rPr>
              <a:t>-1</a:t>
            </a:r>
          </a:p>
          <a:p>
            <a:endParaRPr lang="en-US" baseline="30000">
              <a:latin typeface="Arial" charset="0"/>
            </a:endParaRPr>
          </a:p>
          <a:p>
            <a:r>
              <a:rPr lang="en-US">
                <a:latin typeface="Arial" charset="0"/>
              </a:rPr>
              <a:t>3</a:t>
            </a:r>
            <a:r>
              <a:rPr lang="en-US" baseline="30000">
                <a:latin typeface="Arial" charset="0"/>
              </a:rPr>
              <a:t>-1</a:t>
            </a:r>
            <a:r>
              <a:rPr lang="en-US">
                <a:latin typeface="Arial" charset="0"/>
              </a:rPr>
              <a:t> is defined so that 3x 3</a:t>
            </a:r>
            <a:r>
              <a:rPr lang="en-US" baseline="30000">
                <a:latin typeface="Arial" charset="0"/>
              </a:rPr>
              <a:t>-1</a:t>
            </a:r>
            <a:r>
              <a:rPr lang="en-US">
                <a:latin typeface="Arial" charset="0"/>
              </a:rPr>
              <a:t> = 1</a:t>
            </a:r>
          </a:p>
          <a:p>
            <a:r>
              <a:rPr lang="en-US">
                <a:latin typeface="Arial" charset="0"/>
              </a:rPr>
              <a:t>a</a:t>
            </a:r>
            <a:r>
              <a:rPr lang="en-US" baseline="30000">
                <a:latin typeface="Arial" charset="0"/>
              </a:rPr>
              <a:t>-1</a:t>
            </a:r>
            <a:r>
              <a:rPr lang="en-US">
                <a:latin typeface="Arial" charset="0"/>
              </a:rPr>
              <a:t> is defined so that a x a</a:t>
            </a:r>
            <a:r>
              <a:rPr lang="en-US" baseline="30000">
                <a:latin typeface="Arial" charset="0"/>
              </a:rPr>
              <a:t>-1</a:t>
            </a:r>
            <a:r>
              <a:rPr lang="en-US">
                <a:latin typeface="Arial" charset="0"/>
              </a:rPr>
              <a:t> = 1</a:t>
            </a:r>
          </a:p>
          <a:p>
            <a:r>
              <a:rPr lang="en-US" b="1">
                <a:latin typeface="Arial" charset="0"/>
              </a:rPr>
              <a:t>A</a:t>
            </a:r>
            <a:r>
              <a:rPr lang="en-US" baseline="30000">
                <a:latin typeface="Arial" charset="0"/>
              </a:rPr>
              <a:t>-1</a:t>
            </a:r>
            <a:r>
              <a:rPr lang="en-US">
                <a:latin typeface="Arial" charset="0"/>
              </a:rPr>
              <a:t> is defined so that </a:t>
            </a:r>
            <a:r>
              <a:rPr lang="en-US" b="1">
                <a:latin typeface="Arial" charset="0"/>
              </a:rPr>
              <a:t>A</a:t>
            </a:r>
            <a:r>
              <a:rPr lang="en-US">
                <a:latin typeface="Arial" charset="0"/>
              </a:rPr>
              <a:t> </a:t>
            </a:r>
            <a:r>
              <a:rPr lang="en-US" b="1">
                <a:latin typeface="Arial" charset="0"/>
              </a:rPr>
              <a:t>A</a:t>
            </a:r>
            <a:r>
              <a:rPr lang="en-US" baseline="30000">
                <a:latin typeface="Arial" charset="0"/>
              </a:rPr>
              <a:t>-1 </a:t>
            </a:r>
            <a:r>
              <a:rPr lang="en-US">
                <a:latin typeface="Arial" charset="0"/>
              </a:rPr>
              <a:t>= I</a:t>
            </a:r>
            <a:endParaRPr lang="en-US" baseline="30000"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3200">
                <a:latin typeface="Arial" charset="0"/>
                <a:cs typeface="Arial" charset="0"/>
              </a:rPr>
              <a:t>Inverse Matrix</a:t>
            </a:r>
            <a:endParaRPr lang="en-GB" sz="1200">
              <a:cs typeface="Times New Roman" pitchFamily="18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7543800" y="22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685800" y="0"/>
            <a:ext cx="0" cy="701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0" y="0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CW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295400" y="990600"/>
            <a:ext cx="6797675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In numbers, the inverse of 3 is 1/3 = 3</a:t>
            </a:r>
            <a:r>
              <a:rPr lang="en-US" baseline="30000">
                <a:latin typeface="Arial" charset="0"/>
              </a:rPr>
              <a:t>-1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In algebra, the inverse of a is 1/a = a</a:t>
            </a:r>
            <a:r>
              <a:rPr lang="en-US" baseline="30000">
                <a:latin typeface="Arial" charset="0"/>
              </a:rPr>
              <a:t>-1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In matrices, the inverse of </a:t>
            </a:r>
            <a:r>
              <a:rPr lang="en-US" b="1">
                <a:latin typeface="Arial" charset="0"/>
              </a:rPr>
              <a:t>A</a:t>
            </a:r>
            <a:r>
              <a:rPr lang="en-US">
                <a:latin typeface="Arial" charset="0"/>
              </a:rPr>
              <a:t> is </a:t>
            </a:r>
            <a:r>
              <a:rPr lang="en-US" b="1">
                <a:latin typeface="Arial" charset="0"/>
              </a:rPr>
              <a:t>A</a:t>
            </a:r>
            <a:r>
              <a:rPr lang="en-US" baseline="30000">
                <a:latin typeface="Arial" charset="0"/>
              </a:rPr>
              <a:t>-1</a:t>
            </a:r>
          </a:p>
          <a:p>
            <a:endParaRPr lang="en-US" baseline="30000">
              <a:latin typeface="Arial" charset="0"/>
            </a:endParaRPr>
          </a:p>
          <a:p>
            <a:r>
              <a:rPr lang="en-US">
                <a:latin typeface="Arial" charset="0"/>
              </a:rPr>
              <a:t>3</a:t>
            </a:r>
            <a:r>
              <a:rPr lang="en-US" baseline="30000">
                <a:latin typeface="Arial" charset="0"/>
              </a:rPr>
              <a:t>-1</a:t>
            </a:r>
            <a:r>
              <a:rPr lang="en-US">
                <a:latin typeface="Arial" charset="0"/>
              </a:rPr>
              <a:t> is defined so that 3 x 3</a:t>
            </a:r>
            <a:r>
              <a:rPr lang="en-US" baseline="30000">
                <a:latin typeface="Arial" charset="0"/>
              </a:rPr>
              <a:t>-1</a:t>
            </a:r>
            <a:r>
              <a:rPr lang="en-US">
                <a:latin typeface="Arial" charset="0"/>
              </a:rPr>
              <a:t> = 3</a:t>
            </a:r>
            <a:r>
              <a:rPr lang="en-US" baseline="30000">
                <a:latin typeface="Arial" charset="0"/>
              </a:rPr>
              <a:t>-1</a:t>
            </a:r>
            <a:r>
              <a:rPr lang="en-US">
                <a:latin typeface="Arial" charset="0"/>
              </a:rPr>
              <a:t> x 3 = 1</a:t>
            </a:r>
          </a:p>
          <a:p>
            <a:r>
              <a:rPr lang="en-US">
                <a:latin typeface="Arial" charset="0"/>
              </a:rPr>
              <a:t>a</a:t>
            </a:r>
            <a:r>
              <a:rPr lang="en-US" baseline="30000">
                <a:latin typeface="Arial" charset="0"/>
              </a:rPr>
              <a:t>-1</a:t>
            </a:r>
            <a:r>
              <a:rPr lang="en-US">
                <a:latin typeface="Arial" charset="0"/>
              </a:rPr>
              <a:t> is defined so that a x a</a:t>
            </a:r>
            <a:r>
              <a:rPr lang="en-US" baseline="30000">
                <a:latin typeface="Arial" charset="0"/>
              </a:rPr>
              <a:t>-1</a:t>
            </a:r>
            <a:r>
              <a:rPr lang="en-US">
                <a:latin typeface="Arial" charset="0"/>
              </a:rPr>
              <a:t> = a</a:t>
            </a:r>
            <a:r>
              <a:rPr lang="en-US" baseline="30000">
                <a:latin typeface="Arial" charset="0"/>
              </a:rPr>
              <a:t>-1</a:t>
            </a:r>
            <a:r>
              <a:rPr lang="en-US">
                <a:latin typeface="Arial" charset="0"/>
              </a:rPr>
              <a:t> x a = 1</a:t>
            </a:r>
          </a:p>
          <a:p>
            <a:r>
              <a:rPr lang="en-US" b="1">
                <a:latin typeface="Arial" charset="0"/>
              </a:rPr>
              <a:t>A</a:t>
            </a:r>
            <a:r>
              <a:rPr lang="en-US" baseline="30000">
                <a:latin typeface="Arial" charset="0"/>
              </a:rPr>
              <a:t>-1</a:t>
            </a:r>
            <a:r>
              <a:rPr lang="en-US">
                <a:latin typeface="Arial" charset="0"/>
              </a:rPr>
              <a:t> is defined so that </a:t>
            </a:r>
            <a:r>
              <a:rPr lang="en-US" b="1">
                <a:latin typeface="Arial" charset="0"/>
              </a:rPr>
              <a:t>A</a:t>
            </a:r>
            <a:r>
              <a:rPr lang="en-US">
                <a:latin typeface="Arial" charset="0"/>
              </a:rPr>
              <a:t> </a:t>
            </a:r>
            <a:r>
              <a:rPr lang="en-US" b="1">
                <a:latin typeface="Arial" charset="0"/>
              </a:rPr>
              <a:t>A</a:t>
            </a:r>
            <a:r>
              <a:rPr lang="en-US" baseline="30000">
                <a:latin typeface="Arial" charset="0"/>
              </a:rPr>
              <a:t>-1 </a:t>
            </a:r>
            <a:r>
              <a:rPr lang="en-US">
                <a:latin typeface="Arial" charset="0"/>
              </a:rPr>
              <a:t>= </a:t>
            </a:r>
            <a:r>
              <a:rPr lang="en-US" b="1">
                <a:latin typeface="Arial" charset="0"/>
              </a:rPr>
              <a:t>A</a:t>
            </a:r>
            <a:r>
              <a:rPr lang="en-US" baseline="30000">
                <a:latin typeface="Arial" charset="0"/>
              </a:rPr>
              <a:t>-1 </a:t>
            </a:r>
            <a:r>
              <a:rPr lang="en-US" b="1">
                <a:latin typeface="Arial" charset="0"/>
              </a:rPr>
              <a:t>A</a:t>
            </a:r>
            <a:r>
              <a:rPr lang="en-US">
                <a:latin typeface="Arial" charset="0"/>
              </a:rPr>
              <a:t> = I</a:t>
            </a:r>
          </a:p>
          <a:p>
            <a:endParaRPr lang="en-US" baseline="30000">
              <a:latin typeface="Arial" charset="0"/>
            </a:endParaRPr>
          </a:p>
          <a:p>
            <a:r>
              <a:rPr lang="en-US">
                <a:latin typeface="Arial" charset="0"/>
              </a:rPr>
              <a:t>However, for a square matrix </a:t>
            </a:r>
            <a:r>
              <a:rPr lang="en-US" b="1">
                <a:latin typeface="Arial" charset="0"/>
              </a:rPr>
              <a:t>A</a:t>
            </a:r>
            <a:r>
              <a:rPr lang="en-US">
                <a:latin typeface="Arial" charset="0"/>
              </a:rPr>
              <a:t> there is not always an inverse </a:t>
            </a:r>
            <a:r>
              <a:rPr lang="en-US" b="1">
                <a:latin typeface="Arial" charset="0"/>
              </a:rPr>
              <a:t>A</a:t>
            </a:r>
            <a:r>
              <a:rPr lang="en-US" baseline="30000">
                <a:latin typeface="Arial" charset="0"/>
              </a:rPr>
              <a:t>-1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3200">
                <a:latin typeface="Arial" charset="0"/>
                <a:cs typeface="Arial" charset="0"/>
              </a:rPr>
              <a:t>Inverse Matrix</a:t>
            </a:r>
            <a:endParaRPr lang="en-GB" sz="1200">
              <a:cs typeface="Times New Roman" pitchFamily="18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7543800" y="22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685800" y="0"/>
            <a:ext cx="0" cy="701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0" y="0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CW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295400" y="990600"/>
            <a:ext cx="6797675" cy="423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In matrices, the inverse of </a:t>
            </a:r>
            <a:r>
              <a:rPr lang="en-US" b="1">
                <a:latin typeface="Arial" charset="0"/>
              </a:rPr>
              <a:t>A</a:t>
            </a:r>
            <a:r>
              <a:rPr lang="en-US">
                <a:latin typeface="Arial" charset="0"/>
              </a:rPr>
              <a:t> is </a:t>
            </a:r>
            <a:r>
              <a:rPr lang="en-US" b="1">
                <a:latin typeface="Arial" charset="0"/>
              </a:rPr>
              <a:t>A</a:t>
            </a:r>
            <a:r>
              <a:rPr lang="en-US" baseline="30000">
                <a:latin typeface="Arial" charset="0"/>
              </a:rPr>
              <a:t>-1</a:t>
            </a:r>
          </a:p>
          <a:p>
            <a:endParaRPr lang="en-US" baseline="30000">
              <a:latin typeface="Arial" charset="0"/>
            </a:endParaRPr>
          </a:p>
          <a:p>
            <a:r>
              <a:rPr lang="en-US" b="1">
                <a:latin typeface="Arial" charset="0"/>
              </a:rPr>
              <a:t>A</a:t>
            </a:r>
            <a:r>
              <a:rPr lang="en-US" baseline="30000">
                <a:latin typeface="Arial" charset="0"/>
              </a:rPr>
              <a:t>-1</a:t>
            </a:r>
            <a:r>
              <a:rPr lang="en-US">
                <a:latin typeface="Arial" charset="0"/>
              </a:rPr>
              <a:t> is defined so that </a:t>
            </a:r>
            <a:r>
              <a:rPr lang="en-US" b="1">
                <a:latin typeface="Arial" charset="0"/>
              </a:rPr>
              <a:t>A</a:t>
            </a:r>
            <a:r>
              <a:rPr lang="en-US">
                <a:latin typeface="Arial" charset="0"/>
              </a:rPr>
              <a:t> </a:t>
            </a:r>
            <a:r>
              <a:rPr lang="en-US" b="1">
                <a:latin typeface="Arial" charset="0"/>
              </a:rPr>
              <a:t>A</a:t>
            </a:r>
            <a:r>
              <a:rPr lang="en-US" baseline="30000">
                <a:latin typeface="Arial" charset="0"/>
              </a:rPr>
              <a:t>-1 </a:t>
            </a:r>
            <a:r>
              <a:rPr lang="en-US">
                <a:latin typeface="Arial" charset="0"/>
              </a:rPr>
              <a:t>= </a:t>
            </a:r>
            <a:r>
              <a:rPr lang="en-US" b="1">
                <a:latin typeface="Arial" charset="0"/>
              </a:rPr>
              <a:t>A</a:t>
            </a:r>
            <a:r>
              <a:rPr lang="en-US" baseline="30000">
                <a:latin typeface="Arial" charset="0"/>
              </a:rPr>
              <a:t>-1 </a:t>
            </a:r>
            <a:r>
              <a:rPr lang="en-US" b="1">
                <a:latin typeface="Arial" charset="0"/>
              </a:rPr>
              <a:t>A</a:t>
            </a:r>
            <a:r>
              <a:rPr lang="en-US">
                <a:latin typeface="Arial" charset="0"/>
              </a:rPr>
              <a:t> = I</a:t>
            </a:r>
          </a:p>
          <a:p>
            <a:endParaRPr lang="en-US" baseline="30000">
              <a:latin typeface="Arial" charset="0"/>
            </a:endParaRPr>
          </a:p>
          <a:p>
            <a:r>
              <a:rPr lang="en-US">
                <a:latin typeface="Arial" charset="0"/>
              </a:rPr>
              <a:t>However, for a square matrix </a:t>
            </a:r>
            <a:r>
              <a:rPr lang="en-US" b="1">
                <a:latin typeface="Arial" charset="0"/>
              </a:rPr>
              <a:t>A</a:t>
            </a:r>
            <a:r>
              <a:rPr lang="en-US">
                <a:latin typeface="Arial" charset="0"/>
              </a:rPr>
              <a:t> there is not always an inverse </a:t>
            </a:r>
            <a:r>
              <a:rPr lang="en-US" b="1">
                <a:latin typeface="Arial" charset="0"/>
              </a:rPr>
              <a:t>A</a:t>
            </a:r>
            <a:r>
              <a:rPr lang="en-US" baseline="30000">
                <a:latin typeface="Arial" charset="0"/>
              </a:rPr>
              <a:t>-1</a:t>
            </a:r>
            <a:endParaRPr lang="en-US">
              <a:latin typeface="Arial" charset="0"/>
            </a:endParaRPr>
          </a:p>
          <a:p>
            <a:endParaRPr lang="en-US">
              <a:latin typeface="Arial" charset="0"/>
              <a:sym typeface="Symbol" pitchFamily="18" charset="2"/>
            </a:endParaRPr>
          </a:p>
          <a:p>
            <a:r>
              <a:rPr lang="en-US">
                <a:latin typeface="Arial" charset="0"/>
                <a:sym typeface="Symbol" pitchFamily="18" charset="2"/>
              </a:rPr>
              <a:t>If </a:t>
            </a:r>
            <a:r>
              <a:rPr lang="en-US" b="1">
                <a:latin typeface="Arial" charset="0"/>
                <a:sym typeface="Symbol" pitchFamily="18" charset="2"/>
              </a:rPr>
              <a:t>A</a:t>
            </a:r>
            <a:r>
              <a:rPr lang="en-US" baseline="30000">
                <a:latin typeface="Arial" charset="0"/>
                <a:sym typeface="Symbol" pitchFamily="18" charset="2"/>
              </a:rPr>
              <a:t>-1</a:t>
            </a:r>
            <a:r>
              <a:rPr lang="en-US">
                <a:latin typeface="Arial" charset="0"/>
                <a:sym typeface="Symbol" pitchFamily="18" charset="2"/>
              </a:rPr>
              <a:t> does not exist then the matrix is said to be </a:t>
            </a:r>
            <a:r>
              <a:rPr lang="en-US" u="sng">
                <a:latin typeface="Arial" charset="0"/>
                <a:sym typeface="Symbol" pitchFamily="18" charset="2"/>
              </a:rPr>
              <a:t>singular</a:t>
            </a:r>
            <a:endParaRPr lang="en-US">
              <a:latin typeface="Arial" charset="0"/>
              <a:sym typeface="Symbol" pitchFamily="18" charset="2"/>
            </a:endParaRPr>
          </a:p>
          <a:p>
            <a:endParaRPr lang="en-US">
              <a:latin typeface="Arial" charset="0"/>
              <a:sym typeface="Symbol" pitchFamily="18" charset="2"/>
            </a:endParaRPr>
          </a:p>
          <a:p>
            <a:r>
              <a:rPr lang="en-US">
                <a:latin typeface="Arial" charset="0"/>
                <a:sym typeface="Symbol" pitchFamily="18" charset="2"/>
              </a:rPr>
              <a:t>If </a:t>
            </a:r>
            <a:r>
              <a:rPr lang="en-US" b="1">
                <a:latin typeface="Arial" charset="0"/>
                <a:sym typeface="Symbol" pitchFamily="18" charset="2"/>
              </a:rPr>
              <a:t>A</a:t>
            </a:r>
            <a:r>
              <a:rPr lang="en-US" baseline="30000">
                <a:latin typeface="Arial" charset="0"/>
                <a:sym typeface="Symbol" pitchFamily="18" charset="2"/>
              </a:rPr>
              <a:t>-1</a:t>
            </a:r>
            <a:r>
              <a:rPr lang="en-US">
                <a:latin typeface="Arial" charset="0"/>
                <a:sym typeface="Symbol" pitchFamily="18" charset="2"/>
              </a:rPr>
              <a:t> does exist then the matrix is said to be </a:t>
            </a:r>
            <a:r>
              <a:rPr lang="en-US" u="sng">
                <a:latin typeface="Arial" charset="0"/>
                <a:sym typeface="Symbol" pitchFamily="18" charset="2"/>
              </a:rPr>
              <a:t>non-singular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3200">
                <a:latin typeface="Arial" charset="0"/>
                <a:cs typeface="Arial" charset="0"/>
              </a:rPr>
              <a:t>Inverse Matrix</a:t>
            </a:r>
            <a:endParaRPr lang="en-GB" sz="1200">
              <a:cs typeface="Times New Roman" pitchFamily="18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7543800" y="22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685800" y="0"/>
            <a:ext cx="0" cy="701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0" y="0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CW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295400" y="990600"/>
            <a:ext cx="6797675" cy="423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In matrices, the inverse of </a:t>
            </a:r>
            <a:r>
              <a:rPr lang="en-US" b="1">
                <a:latin typeface="Arial" charset="0"/>
              </a:rPr>
              <a:t>A</a:t>
            </a:r>
            <a:r>
              <a:rPr lang="en-US">
                <a:latin typeface="Arial" charset="0"/>
              </a:rPr>
              <a:t> is </a:t>
            </a:r>
            <a:r>
              <a:rPr lang="en-US" b="1">
                <a:latin typeface="Arial" charset="0"/>
              </a:rPr>
              <a:t>A</a:t>
            </a:r>
            <a:r>
              <a:rPr lang="en-US" baseline="30000">
                <a:latin typeface="Arial" charset="0"/>
              </a:rPr>
              <a:t>-1</a:t>
            </a:r>
          </a:p>
          <a:p>
            <a:endParaRPr lang="en-US" baseline="30000">
              <a:latin typeface="Arial" charset="0"/>
            </a:endParaRPr>
          </a:p>
          <a:p>
            <a:r>
              <a:rPr lang="en-US" b="1">
                <a:latin typeface="Arial" charset="0"/>
              </a:rPr>
              <a:t>A</a:t>
            </a:r>
            <a:r>
              <a:rPr lang="en-US" baseline="30000">
                <a:latin typeface="Arial" charset="0"/>
              </a:rPr>
              <a:t>-1</a:t>
            </a:r>
            <a:r>
              <a:rPr lang="en-US">
                <a:latin typeface="Arial" charset="0"/>
              </a:rPr>
              <a:t> is defined so that </a:t>
            </a:r>
            <a:r>
              <a:rPr lang="en-US" b="1">
                <a:latin typeface="Arial" charset="0"/>
              </a:rPr>
              <a:t>A</a:t>
            </a:r>
            <a:r>
              <a:rPr lang="en-US">
                <a:latin typeface="Arial" charset="0"/>
              </a:rPr>
              <a:t> </a:t>
            </a:r>
            <a:r>
              <a:rPr lang="en-US" b="1">
                <a:latin typeface="Arial" charset="0"/>
              </a:rPr>
              <a:t>A</a:t>
            </a:r>
            <a:r>
              <a:rPr lang="en-US" baseline="30000">
                <a:latin typeface="Arial" charset="0"/>
              </a:rPr>
              <a:t>-1 </a:t>
            </a:r>
            <a:r>
              <a:rPr lang="en-US">
                <a:latin typeface="Arial" charset="0"/>
              </a:rPr>
              <a:t>= </a:t>
            </a:r>
            <a:r>
              <a:rPr lang="en-US" b="1">
                <a:latin typeface="Arial" charset="0"/>
              </a:rPr>
              <a:t>A</a:t>
            </a:r>
            <a:r>
              <a:rPr lang="en-US" baseline="30000">
                <a:latin typeface="Arial" charset="0"/>
              </a:rPr>
              <a:t>-1 </a:t>
            </a:r>
            <a:r>
              <a:rPr lang="en-US" b="1">
                <a:latin typeface="Arial" charset="0"/>
              </a:rPr>
              <a:t>A</a:t>
            </a:r>
            <a:r>
              <a:rPr lang="en-US">
                <a:latin typeface="Arial" charset="0"/>
              </a:rPr>
              <a:t> = I</a:t>
            </a:r>
          </a:p>
          <a:p>
            <a:endParaRPr lang="en-US" baseline="30000">
              <a:latin typeface="Arial" charset="0"/>
            </a:endParaRPr>
          </a:p>
          <a:p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If 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A</a:t>
            </a:r>
            <a:r>
              <a:rPr lang="en-US" baseline="30000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-1</a:t>
            </a:r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 does not exist then the matrix is said to be </a:t>
            </a:r>
            <a:r>
              <a:rPr lang="en-US" u="sng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singular</a:t>
            </a:r>
            <a:endParaRPr lang="en-US">
              <a:solidFill>
                <a:schemeClr val="accent2"/>
              </a:solidFill>
              <a:latin typeface="Arial" charset="0"/>
              <a:sym typeface="Symbol" pitchFamily="18" charset="2"/>
            </a:endParaRPr>
          </a:p>
          <a:p>
            <a:endParaRPr lang="en-US">
              <a:solidFill>
                <a:schemeClr val="accent2"/>
              </a:solidFill>
              <a:latin typeface="Arial" charset="0"/>
              <a:sym typeface="Symbol" pitchFamily="18" charset="2"/>
            </a:endParaRPr>
          </a:p>
          <a:p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If 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A</a:t>
            </a:r>
            <a:r>
              <a:rPr lang="en-US" baseline="30000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-1</a:t>
            </a:r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 does exist then the matrix is said to be </a:t>
            </a:r>
            <a:r>
              <a:rPr lang="en-US" u="sng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non-singular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A square matrix </a:t>
            </a:r>
            <a:r>
              <a:rPr lang="en-US" b="1">
                <a:latin typeface="Arial" charset="0"/>
              </a:rPr>
              <a:t>A</a:t>
            </a:r>
            <a:r>
              <a:rPr lang="en-US">
                <a:latin typeface="Arial" charset="0"/>
              </a:rPr>
              <a:t> has an inverse if, and only if, </a:t>
            </a:r>
            <a:r>
              <a:rPr lang="en-US" b="1">
                <a:latin typeface="Arial" charset="0"/>
              </a:rPr>
              <a:t>A</a:t>
            </a:r>
            <a:r>
              <a:rPr lang="en-US">
                <a:latin typeface="Arial" charset="0"/>
              </a:rPr>
              <a:t> is non-singular.</a:t>
            </a:r>
            <a:endParaRPr lang="en-US" b="1"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3200">
                <a:latin typeface="Arial" charset="0"/>
                <a:cs typeface="Arial" charset="0"/>
              </a:rPr>
              <a:t>Inverse Matrix</a:t>
            </a:r>
            <a:endParaRPr lang="en-GB" sz="1200">
              <a:cs typeface="Times New Roman" pitchFamily="18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7543800" y="22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685800" y="0"/>
            <a:ext cx="0" cy="701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0" y="0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CW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295400" y="990600"/>
            <a:ext cx="6797675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In matrices, the inverse of </a:t>
            </a:r>
            <a:r>
              <a:rPr lang="en-US" b="1">
                <a:latin typeface="Arial" charset="0"/>
              </a:rPr>
              <a:t>A</a:t>
            </a:r>
            <a:r>
              <a:rPr lang="en-US">
                <a:latin typeface="Arial" charset="0"/>
              </a:rPr>
              <a:t> is </a:t>
            </a:r>
            <a:r>
              <a:rPr lang="en-US" b="1">
                <a:latin typeface="Arial" charset="0"/>
              </a:rPr>
              <a:t>A</a:t>
            </a:r>
            <a:r>
              <a:rPr lang="en-US" baseline="30000">
                <a:latin typeface="Arial" charset="0"/>
              </a:rPr>
              <a:t>-1</a:t>
            </a:r>
          </a:p>
          <a:p>
            <a:endParaRPr lang="en-US" baseline="30000">
              <a:latin typeface="Arial" charset="0"/>
            </a:endParaRPr>
          </a:p>
          <a:p>
            <a:r>
              <a:rPr lang="en-US" b="1">
                <a:latin typeface="Arial" charset="0"/>
              </a:rPr>
              <a:t>A</a:t>
            </a:r>
            <a:r>
              <a:rPr lang="en-US" baseline="30000">
                <a:latin typeface="Arial" charset="0"/>
              </a:rPr>
              <a:t>-1</a:t>
            </a:r>
            <a:r>
              <a:rPr lang="en-US">
                <a:latin typeface="Arial" charset="0"/>
              </a:rPr>
              <a:t> is defined so that </a:t>
            </a:r>
            <a:r>
              <a:rPr lang="en-US" b="1">
                <a:latin typeface="Arial" charset="0"/>
              </a:rPr>
              <a:t>A</a:t>
            </a:r>
            <a:r>
              <a:rPr lang="en-US">
                <a:latin typeface="Arial" charset="0"/>
              </a:rPr>
              <a:t> </a:t>
            </a:r>
            <a:r>
              <a:rPr lang="en-US" b="1">
                <a:latin typeface="Arial" charset="0"/>
              </a:rPr>
              <a:t>A</a:t>
            </a:r>
            <a:r>
              <a:rPr lang="en-US" baseline="30000">
                <a:latin typeface="Arial" charset="0"/>
              </a:rPr>
              <a:t>-1 </a:t>
            </a:r>
            <a:r>
              <a:rPr lang="en-US">
                <a:latin typeface="Arial" charset="0"/>
              </a:rPr>
              <a:t>= </a:t>
            </a:r>
            <a:r>
              <a:rPr lang="en-US" b="1">
                <a:latin typeface="Arial" charset="0"/>
              </a:rPr>
              <a:t>A</a:t>
            </a:r>
            <a:r>
              <a:rPr lang="en-US" baseline="30000">
                <a:latin typeface="Arial" charset="0"/>
              </a:rPr>
              <a:t>-1 </a:t>
            </a:r>
            <a:r>
              <a:rPr lang="en-US" b="1">
                <a:latin typeface="Arial" charset="0"/>
              </a:rPr>
              <a:t>A</a:t>
            </a:r>
            <a:r>
              <a:rPr lang="en-US">
                <a:latin typeface="Arial" charset="0"/>
              </a:rPr>
              <a:t> = I</a:t>
            </a:r>
          </a:p>
          <a:p>
            <a:endParaRPr lang="en-US" baseline="30000">
              <a:latin typeface="Arial" charset="0"/>
            </a:endParaRPr>
          </a:p>
          <a:p>
            <a:r>
              <a:rPr lang="en-US">
                <a:solidFill>
                  <a:schemeClr val="accent2"/>
                </a:solidFill>
                <a:latin typeface="Arial" charset="0"/>
              </a:rPr>
              <a:t>A square matrix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has an inverse if, and only if,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is non-singular.</a:t>
            </a:r>
            <a:endParaRPr lang="en-US" u="sng">
              <a:solidFill>
                <a:schemeClr val="accent2"/>
              </a:solidFill>
              <a:latin typeface="Arial" charset="0"/>
              <a:sym typeface="Symbol" pitchFamily="18" charset="2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If  </a:t>
            </a:r>
            <a:r>
              <a:rPr lang="en-US" b="1">
                <a:latin typeface="Arial" charset="0"/>
              </a:rPr>
              <a:t>A</a:t>
            </a:r>
            <a:r>
              <a:rPr lang="en-US" baseline="30000">
                <a:latin typeface="Arial" charset="0"/>
              </a:rPr>
              <a:t>-1</a:t>
            </a:r>
            <a:r>
              <a:rPr lang="en-US">
                <a:latin typeface="Arial" charset="0"/>
              </a:rPr>
              <a:t> does exist the the solution to </a:t>
            </a:r>
            <a:r>
              <a:rPr lang="en-US" b="1">
                <a:latin typeface="Arial" charset="0"/>
                <a:sym typeface="Symbol" pitchFamily="18" charset="2"/>
              </a:rPr>
              <a:t>AX</a:t>
            </a:r>
            <a:r>
              <a:rPr lang="en-US">
                <a:latin typeface="Arial" charset="0"/>
                <a:sym typeface="Symbol" pitchFamily="18" charset="2"/>
              </a:rPr>
              <a:t>=</a:t>
            </a:r>
            <a:r>
              <a:rPr lang="en-US" b="1">
                <a:latin typeface="Arial" charset="0"/>
                <a:sym typeface="Symbol" pitchFamily="18" charset="2"/>
              </a:rPr>
              <a:t>B</a:t>
            </a:r>
            <a:r>
              <a:rPr lang="en-US">
                <a:latin typeface="Arial" charset="0"/>
                <a:sym typeface="Symbol" pitchFamily="18" charset="2"/>
              </a:rPr>
              <a:t> is </a:t>
            </a:r>
          </a:p>
          <a:p>
            <a:endParaRPr lang="en-US">
              <a:latin typeface="Arial" charset="0"/>
              <a:sym typeface="Symbol" pitchFamily="18" charset="2"/>
            </a:endParaRPr>
          </a:p>
          <a:p>
            <a:r>
              <a:rPr lang="en-US">
                <a:latin typeface="Arial" charset="0"/>
                <a:sym typeface="Symbol" pitchFamily="18" charset="2"/>
              </a:rPr>
              <a:t>		</a:t>
            </a:r>
            <a:r>
              <a:rPr lang="en-US" b="1">
                <a:latin typeface="Arial" charset="0"/>
                <a:sym typeface="Symbol" pitchFamily="18" charset="2"/>
              </a:rPr>
              <a:t>X</a:t>
            </a:r>
            <a:r>
              <a:rPr lang="en-US">
                <a:latin typeface="Arial" charset="0"/>
                <a:sym typeface="Symbol" pitchFamily="18" charset="2"/>
              </a:rPr>
              <a:t> = </a:t>
            </a:r>
            <a:r>
              <a:rPr lang="en-US" b="1">
                <a:latin typeface="Arial" charset="0"/>
                <a:sym typeface="Symbol" pitchFamily="18" charset="2"/>
              </a:rPr>
              <a:t>A</a:t>
            </a:r>
            <a:r>
              <a:rPr lang="en-US" baseline="30000">
                <a:latin typeface="Arial" charset="0"/>
                <a:sym typeface="Symbol" pitchFamily="18" charset="2"/>
              </a:rPr>
              <a:t>-1</a:t>
            </a:r>
            <a:r>
              <a:rPr lang="en-US">
                <a:latin typeface="Arial" charset="0"/>
                <a:sym typeface="Symbol" pitchFamily="18" charset="2"/>
              </a:rPr>
              <a:t> </a:t>
            </a:r>
            <a:r>
              <a:rPr lang="en-US" b="1">
                <a:latin typeface="Arial" charset="0"/>
                <a:sym typeface="Symbol" pitchFamily="18" charset="2"/>
              </a:rPr>
              <a:t>B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3200">
                <a:latin typeface="Arial" charset="0"/>
                <a:cs typeface="Arial" charset="0"/>
              </a:rPr>
              <a:t>Inverse Matrix</a:t>
            </a:r>
            <a:endParaRPr lang="en-GB" sz="1200">
              <a:cs typeface="Times New Roman" pitchFamily="18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7543800" y="22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685800" y="0"/>
            <a:ext cx="0" cy="701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0" y="0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CW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295400" y="990600"/>
            <a:ext cx="679767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en-US" baseline="30000">
                <a:solidFill>
                  <a:schemeClr val="accent2"/>
                </a:solidFill>
                <a:latin typeface="Arial" charset="0"/>
              </a:rPr>
              <a:t>-1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is defined so that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en-US" baseline="30000">
                <a:solidFill>
                  <a:schemeClr val="accent2"/>
                </a:solidFill>
                <a:latin typeface="Arial" charset="0"/>
              </a:rPr>
              <a:t>-1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=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en-US" baseline="30000">
                <a:solidFill>
                  <a:schemeClr val="accent2"/>
                </a:solidFill>
                <a:latin typeface="Arial" charset="0"/>
              </a:rPr>
              <a:t>-1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= I</a:t>
            </a:r>
          </a:p>
          <a:p>
            <a:endParaRPr lang="en-US">
              <a:solidFill>
                <a:schemeClr val="accent2"/>
              </a:solidFill>
              <a:latin typeface="Arial" charset="0"/>
            </a:endParaRPr>
          </a:p>
          <a:p>
            <a:r>
              <a:rPr lang="en-US">
                <a:solidFill>
                  <a:schemeClr val="accent2"/>
                </a:solidFill>
                <a:latin typeface="Arial" charset="0"/>
              </a:rPr>
              <a:t>If 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en-US" baseline="30000">
                <a:solidFill>
                  <a:schemeClr val="accent2"/>
                </a:solidFill>
                <a:latin typeface="Arial" charset="0"/>
              </a:rPr>
              <a:t>-1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does exist the the solution to 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AX</a:t>
            </a:r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=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B</a:t>
            </a:r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 is</a:t>
            </a:r>
          </a:p>
          <a:p>
            <a:endParaRPr lang="en-US" b="1">
              <a:solidFill>
                <a:schemeClr val="accent2"/>
              </a:solidFill>
              <a:latin typeface="Arial" charset="0"/>
              <a:sym typeface="Symbol" pitchFamily="18" charset="2"/>
            </a:endParaRPr>
          </a:p>
          <a:p>
            <a:r>
              <a:rPr lang="en-US">
                <a:latin typeface="Arial" charset="0"/>
                <a:sym typeface="Symbol" pitchFamily="18" charset="2"/>
              </a:rPr>
              <a:t>				</a:t>
            </a:r>
            <a:r>
              <a:rPr lang="en-US" b="1">
                <a:latin typeface="Arial" charset="0"/>
                <a:sym typeface="Symbol" pitchFamily="18" charset="2"/>
              </a:rPr>
              <a:t>AX</a:t>
            </a:r>
            <a:r>
              <a:rPr lang="en-US">
                <a:latin typeface="Arial" charset="0"/>
                <a:sym typeface="Symbol" pitchFamily="18" charset="2"/>
              </a:rPr>
              <a:t> = </a:t>
            </a:r>
            <a:r>
              <a:rPr lang="en-US" b="1">
                <a:latin typeface="Arial" charset="0"/>
                <a:sym typeface="Symbol" pitchFamily="18" charset="2"/>
              </a:rPr>
              <a:t>B</a:t>
            </a:r>
          </a:p>
          <a:p>
            <a:r>
              <a:rPr lang="en-US">
                <a:latin typeface="Arial" charset="0"/>
                <a:sym typeface="Symbol" pitchFamily="18" charset="2"/>
              </a:rPr>
              <a:t>Pre-multiply by </a:t>
            </a:r>
            <a:r>
              <a:rPr lang="en-US" b="1">
                <a:latin typeface="Arial" charset="0"/>
                <a:sym typeface="Symbol" pitchFamily="18" charset="2"/>
              </a:rPr>
              <a:t>A</a:t>
            </a:r>
            <a:r>
              <a:rPr lang="en-US" baseline="30000">
                <a:latin typeface="Arial" charset="0"/>
                <a:sym typeface="Symbol" pitchFamily="18" charset="2"/>
              </a:rPr>
              <a:t>-1</a:t>
            </a:r>
            <a:r>
              <a:rPr lang="en-US">
                <a:latin typeface="Arial" charset="0"/>
                <a:sym typeface="Symbol" pitchFamily="18" charset="2"/>
              </a:rPr>
              <a:t>	</a:t>
            </a:r>
            <a:r>
              <a:rPr lang="en-US" b="1">
                <a:latin typeface="Arial" charset="0"/>
                <a:sym typeface="Symbol" pitchFamily="18" charset="2"/>
              </a:rPr>
              <a:t>      A</a:t>
            </a:r>
            <a:r>
              <a:rPr lang="en-US" baseline="30000">
                <a:latin typeface="Arial" charset="0"/>
                <a:sym typeface="Symbol" pitchFamily="18" charset="2"/>
              </a:rPr>
              <a:t>-1</a:t>
            </a:r>
            <a:r>
              <a:rPr lang="en-US" b="1">
                <a:latin typeface="Arial" charset="0"/>
                <a:sym typeface="Symbol" pitchFamily="18" charset="2"/>
              </a:rPr>
              <a:t>AX </a:t>
            </a:r>
            <a:r>
              <a:rPr lang="en-US">
                <a:latin typeface="Arial" charset="0"/>
                <a:sym typeface="Symbol" pitchFamily="18" charset="2"/>
              </a:rPr>
              <a:t>=</a:t>
            </a:r>
            <a:r>
              <a:rPr lang="en-US" b="1">
                <a:latin typeface="Arial" charset="0"/>
                <a:sym typeface="Symbol" pitchFamily="18" charset="2"/>
              </a:rPr>
              <a:t> A</a:t>
            </a:r>
            <a:r>
              <a:rPr lang="en-US" baseline="30000">
                <a:latin typeface="Arial" charset="0"/>
                <a:sym typeface="Symbol" pitchFamily="18" charset="2"/>
              </a:rPr>
              <a:t>-1</a:t>
            </a:r>
            <a:r>
              <a:rPr lang="en-US" b="1">
                <a:latin typeface="Arial" charset="0"/>
                <a:sym typeface="Symbol" pitchFamily="18" charset="2"/>
              </a:rPr>
              <a:t>B</a:t>
            </a:r>
          </a:p>
          <a:p>
            <a:endParaRPr lang="en-US" b="1">
              <a:latin typeface="Arial" charset="0"/>
              <a:sym typeface="Symbol" pitchFamily="18" charset="2"/>
            </a:endParaRPr>
          </a:p>
          <a:p>
            <a:endParaRPr lang="en-US" b="1">
              <a:latin typeface="Arial" charset="0"/>
              <a:sym typeface="Symbol" pitchFamily="18" charset="2"/>
            </a:endParaRPr>
          </a:p>
          <a:p>
            <a:endParaRPr lang="en-US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3200">
                <a:latin typeface="Arial" charset="0"/>
                <a:cs typeface="Arial" charset="0"/>
              </a:rPr>
              <a:t>Inverse Matrix</a:t>
            </a:r>
            <a:endParaRPr lang="en-GB" sz="1200">
              <a:cs typeface="Times New Roman" pitchFamily="18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7543800" y="22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685800" y="0"/>
            <a:ext cx="0" cy="701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0" y="0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CW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295400" y="990600"/>
            <a:ext cx="67976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en-US" baseline="30000">
                <a:solidFill>
                  <a:schemeClr val="accent2"/>
                </a:solidFill>
                <a:latin typeface="Arial" charset="0"/>
              </a:rPr>
              <a:t>-1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is defined so that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en-US" baseline="30000">
                <a:solidFill>
                  <a:schemeClr val="accent2"/>
                </a:solidFill>
                <a:latin typeface="Arial" charset="0"/>
              </a:rPr>
              <a:t>-1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=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en-US" baseline="30000">
                <a:solidFill>
                  <a:schemeClr val="accent2"/>
                </a:solidFill>
                <a:latin typeface="Arial" charset="0"/>
              </a:rPr>
              <a:t>-1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= I</a:t>
            </a:r>
          </a:p>
          <a:p>
            <a:endParaRPr lang="en-US">
              <a:solidFill>
                <a:schemeClr val="accent2"/>
              </a:solidFill>
              <a:latin typeface="Arial" charset="0"/>
            </a:endParaRPr>
          </a:p>
          <a:p>
            <a:r>
              <a:rPr lang="en-US">
                <a:solidFill>
                  <a:schemeClr val="accent2"/>
                </a:solidFill>
                <a:latin typeface="Arial" charset="0"/>
              </a:rPr>
              <a:t>If 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en-US" baseline="30000">
                <a:solidFill>
                  <a:schemeClr val="accent2"/>
                </a:solidFill>
                <a:latin typeface="Arial" charset="0"/>
              </a:rPr>
              <a:t>-1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does exist the the solution to 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AX</a:t>
            </a:r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=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B</a:t>
            </a:r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 is</a:t>
            </a:r>
          </a:p>
          <a:p>
            <a:endParaRPr lang="en-US" b="1">
              <a:solidFill>
                <a:schemeClr val="accent2"/>
              </a:solidFill>
              <a:latin typeface="Arial" charset="0"/>
              <a:sym typeface="Symbol" pitchFamily="18" charset="2"/>
            </a:endParaRPr>
          </a:p>
          <a:p>
            <a:r>
              <a:rPr lang="en-US">
                <a:latin typeface="Arial" charset="0"/>
                <a:sym typeface="Symbol" pitchFamily="18" charset="2"/>
              </a:rPr>
              <a:t>				</a:t>
            </a:r>
            <a:r>
              <a:rPr lang="en-US" b="1">
                <a:latin typeface="Arial" charset="0"/>
                <a:sym typeface="Symbol" pitchFamily="18" charset="2"/>
              </a:rPr>
              <a:t>AX</a:t>
            </a:r>
            <a:r>
              <a:rPr lang="en-US">
                <a:latin typeface="Arial" charset="0"/>
                <a:sym typeface="Symbol" pitchFamily="18" charset="2"/>
              </a:rPr>
              <a:t> = </a:t>
            </a:r>
            <a:r>
              <a:rPr lang="en-US" b="1">
                <a:latin typeface="Arial" charset="0"/>
                <a:sym typeface="Symbol" pitchFamily="18" charset="2"/>
              </a:rPr>
              <a:t>B</a:t>
            </a:r>
          </a:p>
          <a:p>
            <a:r>
              <a:rPr lang="en-US">
                <a:latin typeface="Arial" charset="0"/>
                <a:sym typeface="Symbol" pitchFamily="18" charset="2"/>
              </a:rPr>
              <a:t>Pre-multiply by </a:t>
            </a:r>
            <a:r>
              <a:rPr lang="en-US" b="1">
                <a:latin typeface="Arial" charset="0"/>
                <a:sym typeface="Symbol" pitchFamily="18" charset="2"/>
              </a:rPr>
              <a:t>A</a:t>
            </a:r>
            <a:r>
              <a:rPr lang="en-US" baseline="30000">
                <a:latin typeface="Arial" charset="0"/>
                <a:sym typeface="Symbol" pitchFamily="18" charset="2"/>
              </a:rPr>
              <a:t>-1</a:t>
            </a:r>
            <a:r>
              <a:rPr lang="en-US">
                <a:latin typeface="Arial" charset="0"/>
                <a:sym typeface="Symbol" pitchFamily="18" charset="2"/>
              </a:rPr>
              <a:t>	</a:t>
            </a:r>
            <a:r>
              <a:rPr lang="en-US" b="1">
                <a:latin typeface="Arial" charset="0"/>
                <a:sym typeface="Symbol" pitchFamily="18" charset="2"/>
              </a:rPr>
              <a:t>      A</a:t>
            </a:r>
            <a:r>
              <a:rPr lang="en-US" baseline="30000">
                <a:latin typeface="Arial" charset="0"/>
                <a:sym typeface="Symbol" pitchFamily="18" charset="2"/>
              </a:rPr>
              <a:t>-1</a:t>
            </a:r>
            <a:r>
              <a:rPr lang="en-US" b="1">
                <a:latin typeface="Arial" charset="0"/>
                <a:sym typeface="Symbol" pitchFamily="18" charset="2"/>
              </a:rPr>
              <a:t>AX </a:t>
            </a:r>
            <a:r>
              <a:rPr lang="en-US">
                <a:latin typeface="Arial" charset="0"/>
                <a:sym typeface="Symbol" pitchFamily="18" charset="2"/>
              </a:rPr>
              <a:t>=</a:t>
            </a:r>
            <a:r>
              <a:rPr lang="en-US" b="1">
                <a:latin typeface="Arial" charset="0"/>
                <a:sym typeface="Symbol" pitchFamily="18" charset="2"/>
              </a:rPr>
              <a:t> A</a:t>
            </a:r>
            <a:r>
              <a:rPr lang="en-US" baseline="30000">
                <a:latin typeface="Arial" charset="0"/>
                <a:sym typeface="Symbol" pitchFamily="18" charset="2"/>
              </a:rPr>
              <a:t>-1</a:t>
            </a:r>
            <a:r>
              <a:rPr lang="en-US" b="1">
                <a:latin typeface="Arial" charset="0"/>
                <a:sym typeface="Symbol" pitchFamily="18" charset="2"/>
              </a:rPr>
              <a:t>B</a:t>
            </a:r>
          </a:p>
          <a:p>
            <a:endParaRPr lang="en-US" b="1">
              <a:latin typeface="Arial" charset="0"/>
              <a:sym typeface="Symbol" pitchFamily="18" charset="2"/>
            </a:endParaRPr>
          </a:p>
          <a:p>
            <a:r>
              <a:rPr lang="en-US">
                <a:solidFill>
                  <a:schemeClr val="tx2"/>
                </a:solidFill>
                <a:latin typeface="Arial" charset="0"/>
                <a:sym typeface="Symbol" pitchFamily="18" charset="2"/>
              </a:rPr>
              <a:t>But</a:t>
            </a:r>
            <a:r>
              <a:rPr lang="en-US" b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b="1">
                <a:solidFill>
                  <a:schemeClr val="tx2"/>
                </a:solidFill>
                <a:latin typeface="Arial" charset="0"/>
              </a:rPr>
              <a:t>A</a:t>
            </a:r>
            <a:r>
              <a:rPr lang="en-US" baseline="30000">
                <a:solidFill>
                  <a:schemeClr val="tx2"/>
                </a:solidFill>
                <a:latin typeface="Arial" charset="0"/>
              </a:rPr>
              <a:t>-1</a:t>
            </a:r>
            <a:r>
              <a:rPr lang="en-US" b="1">
                <a:solidFill>
                  <a:schemeClr val="tx2"/>
                </a:solidFill>
                <a:latin typeface="Arial" charset="0"/>
              </a:rPr>
              <a:t>A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 = </a:t>
            </a:r>
            <a:r>
              <a:rPr lang="en-US" b="1">
                <a:solidFill>
                  <a:schemeClr val="tx2"/>
                </a:solidFill>
                <a:latin typeface="Arial" charset="0"/>
              </a:rPr>
              <a:t>I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 so 		</a:t>
            </a:r>
            <a:r>
              <a:rPr lang="en-US" b="1">
                <a:latin typeface="Arial" charset="0"/>
                <a:sym typeface="Symbol" pitchFamily="18" charset="2"/>
              </a:rPr>
              <a:t> IX </a:t>
            </a:r>
            <a:r>
              <a:rPr lang="en-US">
                <a:latin typeface="Arial" charset="0"/>
                <a:sym typeface="Symbol" pitchFamily="18" charset="2"/>
              </a:rPr>
              <a:t>=</a:t>
            </a:r>
            <a:r>
              <a:rPr lang="en-US" b="1">
                <a:latin typeface="Arial" charset="0"/>
                <a:sym typeface="Symbol" pitchFamily="18" charset="2"/>
              </a:rPr>
              <a:t> A</a:t>
            </a:r>
            <a:r>
              <a:rPr lang="en-US" baseline="30000">
                <a:latin typeface="Arial" charset="0"/>
                <a:sym typeface="Symbol" pitchFamily="18" charset="2"/>
              </a:rPr>
              <a:t>-1</a:t>
            </a:r>
            <a:r>
              <a:rPr lang="en-US" b="1">
                <a:latin typeface="Arial" charset="0"/>
                <a:sym typeface="Symbol" pitchFamily="18" charset="2"/>
              </a:rPr>
              <a:t>B</a:t>
            </a:r>
          </a:p>
          <a:p>
            <a:r>
              <a:rPr lang="en-US" b="1">
                <a:latin typeface="Arial" charset="0"/>
                <a:sym typeface="Symbol" pitchFamily="18" charset="2"/>
              </a:rPr>
              <a:t>				  X </a:t>
            </a:r>
            <a:r>
              <a:rPr lang="en-US">
                <a:latin typeface="Arial" charset="0"/>
                <a:sym typeface="Symbol" pitchFamily="18" charset="2"/>
              </a:rPr>
              <a:t>=</a:t>
            </a:r>
            <a:r>
              <a:rPr lang="en-US" b="1">
                <a:latin typeface="Arial" charset="0"/>
                <a:sym typeface="Symbol" pitchFamily="18" charset="2"/>
              </a:rPr>
              <a:t> A</a:t>
            </a:r>
            <a:r>
              <a:rPr lang="en-US" baseline="30000">
                <a:latin typeface="Arial" charset="0"/>
                <a:sym typeface="Symbol" pitchFamily="18" charset="2"/>
              </a:rPr>
              <a:t>-1</a:t>
            </a:r>
            <a:r>
              <a:rPr lang="en-US" b="1">
                <a:latin typeface="Arial" charset="0"/>
                <a:sym typeface="Symbol" pitchFamily="18" charset="2"/>
              </a:rPr>
              <a:t>B</a:t>
            </a:r>
          </a:p>
          <a:p>
            <a:endParaRPr lang="en-US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3200">
                <a:latin typeface="Arial" charset="0"/>
                <a:cs typeface="Arial" charset="0"/>
              </a:rPr>
              <a:t>Inverse Matrix</a:t>
            </a:r>
            <a:endParaRPr lang="en-GB" sz="1200">
              <a:cs typeface="Times New Roman" pitchFamily="18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7543800" y="22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685800" y="0"/>
            <a:ext cx="0" cy="701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0" y="0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CW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295400" y="990600"/>
            <a:ext cx="679767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				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AX</a:t>
            </a:r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 = 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B</a:t>
            </a:r>
          </a:p>
          <a:p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Pre-multiply by 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A</a:t>
            </a:r>
            <a:r>
              <a:rPr lang="en-US" baseline="30000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-1</a:t>
            </a:r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	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      A</a:t>
            </a:r>
            <a:r>
              <a:rPr lang="en-US" baseline="30000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-1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AX </a:t>
            </a:r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=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 A</a:t>
            </a:r>
            <a:r>
              <a:rPr lang="en-US" baseline="30000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-1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B</a:t>
            </a:r>
          </a:p>
          <a:p>
            <a:endParaRPr lang="en-US" b="1">
              <a:solidFill>
                <a:schemeClr val="accent2"/>
              </a:solidFill>
              <a:latin typeface="Arial" charset="0"/>
              <a:sym typeface="Symbol" pitchFamily="18" charset="2"/>
            </a:endParaRPr>
          </a:p>
          <a:p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But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en-US" baseline="30000">
                <a:solidFill>
                  <a:schemeClr val="accent2"/>
                </a:solidFill>
                <a:latin typeface="Arial" charset="0"/>
              </a:rPr>
              <a:t>-1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=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I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so 		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 IX </a:t>
            </a:r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=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 A</a:t>
            </a:r>
            <a:r>
              <a:rPr lang="en-US" baseline="30000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-1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B</a:t>
            </a:r>
          </a:p>
          <a:p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				  X </a:t>
            </a:r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=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 A</a:t>
            </a:r>
            <a:r>
              <a:rPr lang="en-US" baseline="30000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-1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B</a:t>
            </a:r>
            <a:endParaRPr lang="en-US" b="1">
              <a:latin typeface="Arial" charset="0"/>
              <a:sym typeface="Symbol" pitchFamily="18" charset="2"/>
            </a:endParaRPr>
          </a:p>
          <a:p>
            <a:endParaRPr lang="en-US">
              <a:solidFill>
                <a:schemeClr val="accent2"/>
              </a:solidFill>
              <a:latin typeface="Arial" charset="0"/>
            </a:endParaRPr>
          </a:p>
          <a:p>
            <a:r>
              <a:rPr lang="en-US">
                <a:latin typeface="Arial" charset="0"/>
              </a:rPr>
              <a:t>If the inverse of </a:t>
            </a:r>
            <a:r>
              <a:rPr lang="en-US" b="1">
                <a:latin typeface="Arial" charset="0"/>
              </a:rPr>
              <a:t>A</a:t>
            </a:r>
            <a:r>
              <a:rPr lang="en-US">
                <a:latin typeface="Arial" charset="0"/>
              </a:rPr>
              <a:t> is </a:t>
            </a:r>
            <a:r>
              <a:rPr lang="en-US" b="1">
                <a:latin typeface="Arial" charset="0"/>
              </a:rPr>
              <a:t>A</a:t>
            </a:r>
            <a:r>
              <a:rPr lang="en-US" baseline="30000">
                <a:latin typeface="Arial" charset="0"/>
              </a:rPr>
              <a:t>-1</a:t>
            </a:r>
            <a:r>
              <a:rPr lang="en-US">
                <a:latin typeface="Arial" charset="0"/>
              </a:rPr>
              <a:t> then the inverse of </a:t>
            </a:r>
            <a:r>
              <a:rPr lang="en-US" b="1">
                <a:latin typeface="Arial" charset="0"/>
              </a:rPr>
              <a:t>A</a:t>
            </a:r>
            <a:r>
              <a:rPr lang="en-US" baseline="30000">
                <a:latin typeface="Arial" charset="0"/>
              </a:rPr>
              <a:t>-1</a:t>
            </a:r>
            <a:r>
              <a:rPr lang="en-US">
                <a:latin typeface="Arial" charset="0"/>
              </a:rPr>
              <a:t> is </a:t>
            </a:r>
            <a:r>
              <a:rPr lang="en-US" b="1">
                <a:latin typeface="Arial" charset="0"/>
              </a:rPr>
              <a:t>A. </a:t>
            </a:r>
            <a:r>
              <a:rPr lang="en-US">
                <a:latin typeface="Arial" charset="0"/>
              </a:rPr>
              <a:t>This is because if </a:t>
            </a:r>
            <a:r>
              <a:rPr lang="en-US" b="1">
                <a:latin typeface="Arial" charset="0"/>
              </a:rPr>
              <a:t>AC</a:t>
            </a:r>
            <a:r>
              <a:rPr lang="en-US">
                <a:latin typeface="Arial" charset="0"/>
              </a:rPr>
              <a:t> = </a:t>
            </a:r>
            <a:r>
              <a:rPr lang="en-US" b="1">
                <a:latin typeface="Arial" charset="0"/>
              </a:rPr>
              <a:t>I</a:t>
            </a:r>
            <a:r>
              <a:rPr lang="en-US">
                <a:latin typeface="Arial" charset="0"/>
              </a:rPr>
              <a:t> then </a:t>
            </a:r>
            <a:r>
              <a:rPr lang="en-US" b="1">
                <a:latin typeface="Arial" charset="0"/>
              </a:rPr>
              <a:t>CA</a:t>
            </a:r>
            <a:r>
              <a:rPr lang="en-US">
                <a:latin typeface="Arial" charset="0"/>
              </a:rPr>
              <a:t> = </a:t>
            </a:r>
            <a:r>
              <a:rPr lang="en-US" b="1">
                <a:latin typeface="Arial" charset="0"/>
              </a:rPr>
              <a:t>I, </a:t>
            </a:r>
            <a:r>
              <a:rPr lang="en-US">
                <a:latin typeface="Arial" charset="0"/>
              </a:rPr>
              <a:t>and also any matrix inverse is unique.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3200">
                <a:latin typeface="Arial" charset="0"/>
                <a:cs typeface="Arial" charset="0"/>
              </a:rPr>
              <a:t>Inverse Matrix</a:t>
            </a:r>
            <a:endParaRPr lang="en-GB" sz="1200">
              <a:cs typeface="Times New Roman" pitchFamily="18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7543800" y="22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685800" y="0"/>
            <a:ext cx="0" cy="701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0" y="0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CW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295400" y="990600"/>
            <a:ext cx="67976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</a:rPr>
              <a:t>If the inverse of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is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en-US" baseline="30000">
                <a:solidFill>
                  <a:schemeClr val="accent2"/>
                </a:solidFill>
                <a:latin typeface="Arial" charset="0"/>
              </a:rPr>
              <a:t>-1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then the inverse of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en-US" baseline="30000">
                <a:solidFill>
                  <a:schemeClr val="accent2"/>
                </a:solidFill>
                <a:latin typeface="Arial" charset="0"/>
              </a:rPr>
              <a:t>-1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is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A.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This is because if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AC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=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I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then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CA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=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I,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and also any matrix inverse is unique.</a:t>
            </a:r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What is the inverse of </a:t>
            </a:r>
          </a:p>
        </p:txBody>
      </p:sp>
      <p:graphicFrame>
        <p:nvGraphicFramePr>
          <p:cNvPr id="66560" name="Object 1024"/>
          <p:cNvGraphicFramePr>
            <a:graphicFrameLocks noChangeAspect="1"/>
          </p:cNvGraphicFramePr>
          <p:nvPr/>
        </p:nvGraphicFramePr>
        <p:xfrm>
          <a:off x="4495800" y="2209800"/>
          <a:ext cx="1689100" cy="1014413"/>
        </p:xfrm>
        <a:graphic>
          <a:graphicData uri="http://schemas.openxmlformats.org/presentationml/2006/ole">
            <p:oleObj spid="_x0000_s66560" name="Equation" r:id="rId4" imgW="76176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3200">
                <a:latin typeface="Arial" charset="0"/>
                <a:cs typeface="Arial" charset="0"/>
              </a:rPr>
              <a:t>Inverse Matrix</a:t>
            </a:r>
            <a:endParaRPr lang="en-GB" sz="1200">
              <a:cs typeface="Times New Roman" pitchFamily="18" charset="0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7543800" y="22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685800" y="0"/>
            <a:ext cx="0" cy="701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0" y="0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CW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1295400" y="990600"/>
            <a:ext cx="67976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</a:rPr>
              <a:t>If the inverse of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is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en-US" baseline="30000">
                <a:solidFill>
                  <a:schemeClr val="accent2"/>
                </a:solidFill>
                <a:latin typeface="Arial" charset="0"/>
              </a:rPr>
              <a:t>-1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then the inverse of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en-US" baseline="30000">
                <a:solidFill>
                  <a:schemeClr val="accent2"/>
                </a:solidFill>
                <a:latin typeface="Arial" charset="0"/>
              </a:rPr>
              <a:t>-1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is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A.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This is because if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AC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=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I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then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CA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=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I,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and also any matrix inverse is unique.</a:t>
            </a:r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What is the inverse of </a:t>
            </a:r>
          </a:p>
        </p:txBody>
      </p:sp>
      <p:graphicFrame>
        <p:nvGraphicFramePr>
          <p:cNvPr id="67584" name="Object 0"/>
          <p:cNvGraphicFramePr>
            <a:graphicFrameLocks noChangeAspect="1"/>
          </p:cNvGraphicFramePr>
          <p:nvPr/>
        </p:nvGraphicFramePr>
        <p:xfrm>
          <a:off x="4495800" y="2209800"/>
          <a:ext cx="1689100" cy="1014413"/>
        </p:xfrm>
        <a:graphic>
          <a:graphicData uri="http://schemas.openxmlformats.org/presentationml/2006/ole">
            <p:oleObj spid="_x0000_s67584" name="Equation" r:id="rId4" imgW="761760" imgH="457200" progId="Equation.3">
              <p:embed/>
            </p:oleObj>
          </a:graphicData>
        </a:graphic>
      </p:graphicFrame>
      <p:graphicFrame>
        <p:nvGraphicFramePr>
          <p:cNvPr id="67585" name="Object 1"/>
          <p:cNvGraphicFramePr>
            <a:graphicFrameLocks noChangeAspect="1"/>
          </p:cNvGraphicFramePr>
          <p:nvPr/>
        </p:nvGraphicFramePr>
        <p:xfrm>
          <a:off x="1892300" y="3429000"/>
          <a:ext cx="2335213" cy="1014413"/>
        </p:xfrm>
        <a:graphic>
          <a:graphicData uri="http://schemas.openxmlformats.org/presentationml/2006/ole">
            <p:oleObj spid="_x0000_s67585" name="Equation" r:id="rId5" imgW="105408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6858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3200">
                <a:latin typeface="Arial" charset="0"/>
                <a:cs typeface="Arial" charset="0"/>
              </a:rPr>
              <a:t>Matrix Division</a:t>
            </a:r>
            <a:endParaRPr lang="en-GB" sz="1200">
              <a:cs typeface="Times New Roman" pitchFamily="18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7543800" y="22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685800" y="0"/>
            <a:ext cx="0" cy="701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0" y="0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CW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355725" y="1565275"/>
            <a:ext cx="679767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We have seen that for 2x2 (“two by two”) matrices </a:t>
            </a:r>
            <a:r>
              <a:rPr lang="en-US" b="1">
                <a:latin typeface="Arial" charset="0"/>
              </a:rPr>
              <a:t>A</a:t>
            </a:r>
            <a:r>
              <a:rPr lang="en-US">
                <a:latin typeface="Arial" charset="0"/>
              </a:rPr>
              <a:t> and </a:t>
            </a:r>
            <a:r>
              <a:rPr lang="en-US" b="1">
                <a:latin typeface="Arial" charset="0"/>
              </a:rPr>
              <a:t>B</a:t>
            </a:r>
            <a:r>
              <a:rPr lang="en-US">
                <a:latin typeface="Arial" charset="0"/>
              </a:rPr>
              <a:t> then </a:t>
            </a:r>
            <a:r>
              <a:rPr lang="en-US" b="1">
                <a:latin typeface="Arial" charset="0"/>
              </a:rPr>
              <a:t>AB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Arial" charset="0"/>
                <a:sym typeface="Symbol" pitchFamily="18" charset="2"/>
              </a:rPr>
              <a:t> </a:t>
            </a:r>
            <a:r>
              <a:rPr lang="en-US" b="1">
                <a:latin typeface="Arial" charset="0"/>
                <a:sym typeface="Symbol" pitchFamily="18" charset="2"/>
              </a:rPr>
              <a:t>BA</a:t>
            </a:r>
          </a:p>
          <a:p>
            <a:endParaRPr lang="en-US" b="1">
              <a:latin typeface="Arial" charset="0"/>
              <a:sym typeface="Symbol" pitchFamily="18" charset="2"/>
            </a:endParaRPr>
          </a:p>
          <a:p>
            <a:r>
              <a:rPr lang="en-US">
                <a:latin typeface="Arial" charset="0"/>
                <a:sym typeface="Symbol" pitchFamily="18" charset="2"/>
              </a:rPr>
              <a:t>To divide matrices we need to define what we mean by division!</a:t>
            </a:r>
          </a:p>
          <a:p>
            <a:endParaRPr lang="en-US">
              <a:latin typeface="Arial" charset="0"/>
              <a:sym typeface="Symbol" pitchFamily="18" charset="2"/>
            </a:endParaRPr>
          </a:p>
          <a:p>
            <a:r>
              <a:rPr lang="en-US">
                <a:latin typeface="Arial" charset="0"/>
                <a:sym typeface="Symbol" pitchFamily="18" charset="2"/>
              </a:rPr>
              <a:t>With numbers or algebra we use b/a to solve ax=b. The equivalent in 2x2 matrices is to solve </a:t>
            </a:r>
            <a:r>
              <a:rPr lang="en-US" b="1">
                <a:latin typeface="Arial" charset="0"/>
                <a:sym typeface="Symbol" pitchFamily="18" charset="2"/>
              </a:rPr>
              <a:t>AX</a:t>
            </a:r>
            <a:r>
              <a:rPr lang="en-US">
                <a:latin typeface="Arial" charset="0"/>
                <a:sym typeface="Symbol" pitchFamily="18" charset="2"/>
              </a:rPr>
              <a:t>=</a:t>
            </a:r>
            <a:r>
              <a:rPr lang="en-US" b="1">
                <a:latin typeface="Arial" charset="0"/>
                <a:sym typeface="Symbol" pitchFamily="18" charset="2"/>
              </a:rPr>
              <a:t>B</a:t>
            </a:r>
            <a:r>
              <a:rPr lang="en-US">
                <a:latin typeface="Arial" charset="0"/>
                <a:sym typeface="Symbol" pitchFamily="18" charset="2"/>
              </a:rPr>
              <a:t> where </a:t>
            </a:r>
            <a:r>
              <a:rPr lang="en-US" b="1">
                <a:latin typeface="Arial" charset="0"/>
                <a:sym typeface="Symbol" pitchFamily="18" charset="2"/>
              </a:rPr>
              <a:t>A</a:t>
            </a:r>
            <a:r>
              <a:rPr lang="en-US">
                <a:latin typeface="Arial" charset="0"/>
                <a:sym typeface="Symbol" pitchFamily="18" charset="2"/>
              </a:rPr>
              <a:t>, </a:t>
            </a:r>
            <a:r>
              <a:rPr lang="en-US" b="1">
                <a:latin typeface="Arial" charset="0"/>
                <a:sym typeface="Symbol" pitchFamily="18" charset="2"/>
              </a:rPr>
              <a:t>B</a:t>
            </a:r>
            <a:r>
              <a:rPr lang="en-US">
                <a:latin typeface="Arial" charset="0"/>
                <a:sym typeface="Symbol" pitchFamily="18" charset="2"/>
              </a:rPr>
              <a:t> and </a:t>
            </a:r>
            <a:r>
              <a:rPr lang="en-US" b="1">
                <a:latin typeface="Arial" charset="0"/>
                <a:sym typeface="Symbol" pitchFamily="18" charset="2"/>
              </a:rPr>
              <a:t>X</a:t>
            </a:r>
            <a:r>
              <a:rPr lang="en-US">
                <a:latin typeface="Arial" charset="0"/>
                <a:sym typeface="Symbol" pitchFamily="18" charset="2"/>
              </a:rPr>
              <a:t> are 2x2 matrices.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3200">
                <a:latin typeface="Arial" charset="0"/>
                <a:cs typeface="Arial" charset="0"/>
              </a:rPr>
              <a:t>Inverse Matrix</a:t>
            </a:r>
            <a:endParaRPr lang="en-GB" sz="1200">
              <a:cs typeface="Times New Roman" pitchFamily="18" charset="0"/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7543800" y="22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685800" y="0"/>
            <a:ext cx="0" cy="701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0" y="0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CW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1295400" y="990600"/>
            <a:ext cx="6797675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</a:rPr>
              <a:t>If the inverse of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is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en-US" baseline="30000">
                <a:solidFill>
                  <a:schemeClr val="accent2"/>
                </a:solidFill>
                <a:latin typeface="Arial" charset="0"/>
              </a:rPr>
              <a:t>-1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then the inverse of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en-US" baseline="30000">
                <a:solidFill>
                  <a:schemeClr val="accent2"/>
                </a:solidFill>
                <a:latin typeface="Arial" charset="0"/>
              </a:rPr>
              <a:t>-1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is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A.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This is because if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AC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=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I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then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CA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=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I,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and also any matrix inverse is unique.</a:t>
            </a:r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What is the inverse of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Then solve for u, v, w, x </a:t>
            </a:r>
          </a:p>
        </p:txBody>
      </p:sp>
      <p:graphicFrame>
        <p:nvGraphicFramePr>
          <p:cNvPr id="68608" name="Object 0"/>
          <p:cNvGraphicFramePr>
            <a:graphicFrameLocks noChangeAspect="1"/>
          </p:cNvGraphicFramePr>
          <p:nvPr/>
        </p:nvGraphicFramePr>
        <p:xfrm>
          <a:off x="4524375" y="2209800"/>
          <a:ext cx="1631950" cy="1014413"/>
        </p:xfrm>
        <a:graphic>
          <a:graphicData uri="http://schemas.openxmlformats.org/presentationml/2006/ole">
            <p:oleObj spid="_x0000_s68608" name="Equation" r:id="rId4" imgW="736560" imgH="457200" progId="Equation.3">
              <p:embed/>
            </p:oleObj>
          </a:graphicData>
        </a:graphic>
      </p:graphicFrame>
      <p:graphicFrame>
        <p:nvGraphicFramePr>
          <p:cNvPr id="68609" name="Object 1"/>
          <p:cNvGraphicFramePr>
            <a:graphicFrameLocks noChangeAspect="1"/>
          </p:cNvGraphicFramePr>
          <p:nvPr/>
        </p:nvGraphicFramePr>
        <p:xfrm>
          <a:off x="1676400" y="3429000"/>
          <a:ext cx="2335213" cy="1014413"/>
        </p:xfrm>
        <a:graphic>
          <a:graphicData uri="http://schemas.openxmlformats.org/presentationml/2006/ole">
            <p:oleObj spid="_x0000_s68609" name="Equation" r:id="rId5" imgW="1054080" imgH="457200" progId="Equation.3">
              <p:embed/>
            </p:oleObj>
          </a:graphicData>
        </a:graphic>
      </p:graphicFrame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5181600" y="3657600"/>
          <a:ext cx="2308225" cy="1014413"/>
        </p:xfrm>
        <a:graphic>
          <a:graphicData uri="http://schemas.openxmlformats.org/presentationml/2006/ole">
            <p:oleObj spid="_x0000_s68610" name="Equation" r:id="rId6" imgW="104112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3200">
                <a:latin typeface="Arial" charset="0"/>
                <a:cs typeface="Arial" charset="0"/>
              </a:rPr>
              <a:t>General Inverse Matrix</a:t>
            </a:r>
            <a:endParaRPr lang="en-GB" sz="1200">
              <a:cs typeface="Times New Roman" pitchFamily="18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543800" y="22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685800" y="0"/>
            <a:ext cx="0" cy="701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0" y="0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CW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295400" y="990600"/>
            <a:ext cx="67976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</a:rPr>
              <a:t>If the inverse of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is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en-US" baseline="30000">
                <a:solidFill>
                  <a:schemeClr val="accent2"/>
                </a:solidFill>
                <a:latin typeface="Arial" charset="0"/>
              </a:rPr>
              <a:t>-1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then the inverse of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en-US" baseline="30000">
                <a:solidFill>
                  <a:schemeClr val="accent2"/>
                </a:solidFill>
                <a:latin typeface="Arial" charset="0"/>
              </a:rPr>
              <a:t>-1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is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A.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This is because if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AC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=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I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then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CA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=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I,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and also any matrix inverse is unique.</a:t>
            </a:r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What is the inverse of</a:t>
            </a:r>
          </a:p>
        </p:txBody>
      </p:sp>
      <p:graphicFrame>
        <p:nvGraphicFramePr>
          <p:cNvPr id="69632" name="Object 0"/>
          <p:cNvGraphicFramePr>
            <a:graphicFrameLocks noChangeAspect="1"/>
          </p:cNvGraphicFramePr>
          <p:nvPr/>
        </p:nvGraphicFramePr>
        <p:xfrm>
          <a:off x="4979988" y="2209800"/>
          <a:ext cx="1690687" cy="1014413"/>
        </p:xfrm>
        <a:graphic>
          <a:graphicData uri="http://schemas.openxmlformats.org/presentationml/2006/ole">
            <p:oleObj spid="_x0000_s69632" name="Equation" r:id="rId4" imgW="76176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3200">
                <a:latin typeface="Arial" charset="0"/>
                <a:cs typeface="Arial" charset="0"/>
              </a:rPr>
              <a:t>General Inverse Matrix</a:t>
            </a:r>
            <a:endParaRPr lang="en-GB" sz="1200">
              <a:cs typeface="Times New Roman" pitchFamily="18" charset="0"/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7543800" y="22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685800" y="0"/>
            <a:ext cx="0" cy="701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0" y="0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CW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1295400" y="990600"/>
            <a:ext cx="67976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</a:rPr>
              <a:t>If the inverse of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is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en-US" baseline="30000">
                <a:solidFill>
                  <a:schemeClr val="accent2"/>
                </a:solidFill>
                <a:latin typeface="Arial" charset="0"/>
              </a:rPr>
              <a:t>-1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then the inverse of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en-US" baseline="30000">
                <a:solidFill>
                  <a:schemeClr val="accent2"/>
                </a:solidFill>
                <a:latin typeface="Arial" charset="0"/>
              </a:rPr>
              <a:t>-1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is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A.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This is because if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AC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=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I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then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CA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=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I,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and also any matrix inverse is unique.</a:t>
            </a:r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What is the inverse of</a:t>
            </a:r>
          </a:p>
        </p:txBody>
      </p:sp>
      <p:graphicFrame>
        <p:nvGraphicFramePr>
          <p:cNvPr id="56327" name="Object 7"/>
          <p:cNvGraphicFramePr>
            <a:graphicFrameLocks noChangeAspect="1"/>
          </p:cNvGraphicFramePr>
          <p:nvPr/>
        </p:nvGraphicFramePr>
        <p:xfrm>
          <a:off x="4979988" y="2209800"/>
          <a:ext cx="1690687" cy="1014413"/>
        </p:xfrm>
        <a:graphic>
          <a:graphicData uri="http://schemas.openxmlformats.org/presentationml/2006/ole">
            <p:oleObj spid="_x0000_s56327" name="Equation" r:id="rId4" imgW="761760" imgH="457200" progId="Equation.3">
              <p:embed/>
            </p:oleObj>
          </a:graphicData>
        </a:graphic>
      </p:graphicFrame>
      <p:graphicFrame>
        <p:nvGraphicFramePr>
          <p:cNvPr id="56328" name="Object 8"/>
          <p:cNvGraphicFramePr>
            <a:graphicFrameLocks noChangeAspect="1"/>
          </p:cNvGraphicFramePr>
          <p:nvPr/>
        </p:nvGraphicFramePr>
        <p:xfrm>
          <a:off x="1676400" y="3429000"/>
          <a:ext cx="2333625" cy="1014413"/>
        </p:xfrm>
        <a:graphic>
          <a:graphicData uri="http://schemas.openxmlformats.org/presentationml/2006/ole">
            <p:oleObj spid="_x0000_s56328" name="Equation" r:id="rId5" imgW="1054080" imgH="457200" progId="Equation.3">
              <p:embed/>
            </p:oleObj>
          </a:graphicData>
        </a:graphic>
      </p:graphicFrame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1371600" y="4572000"/>
            <a:ext cx="340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Then solve for u, v, w, x</a:t>
            </a:r>
            <a:endParaRPr lang="en-GB">
              <a:latin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3200">
                <a:latin typeface="Arial" charset="0"/>
                <a:cs typeface="Arial" charset="0"/>
              </a:rPr>
              <a:t>General Inverse Matrix</a:t>
            </a:r>
            <a:endParaRPr lang="en-GB" sz="1200">
              <a:cs typeface="Times New Roman" pitchFamily="18" charset="0"/>
            </a:endParaRP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7543800" y="22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685800" y="0"/>
            <a:ext cx="0" cy="701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0" y="0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CW</a:t>
            </a:r>
          </a:p>
        </p:txBody>
      </p:sp>
      <p:graphicFrame>
        <p:nvGraphicFramePr>
          <p:cNvPr id="60423" name="Object 7"/>
          <p:cNvGraphicFramePr>
            <a:graphicFrameLocks noChangeAspect="1"/>
          </p:cNvGraphicFramePr>
          <p:nvPr/>
        </p:nvGraphicFramePr>
        <p:xfrm>
          <a:off x="990600" y="990600"/>
          <a:ext cx="1690688" cy="1014413"/>
        </p:xfrm>
        <a:graphic>
          <a:graphicData uri="http://schemas.openxmlformats.org/presentationml/2006/ole">
            <p:oleObj spid="_x0000_s60423" name="Equation" r:id="rId4" imgW="761760" imgH="457200" progId="Equation.3">
              <p:embed/>
            </p:oleObj>
          </a:graphicData>
        </a:graphic>
      </p:graphicFrame>
      <p:graphicFrame>
        <p:nvGraphicFramePr>
          <p:cNvPr id="60424" name="Object 8"/>
          <p:cNvGraphicFramePr>
            <a:graphicFrameLocks noChangeAspect="1"/>
          </p:cNvGraphicFramePr>
          <p:nvPr/>
        </p:nvGraphicFramePr>
        <p:xfrm>
          <a:off x="3429000" y="990600"/>
          <a:ext cx="4470400" cy="1522413"/>
        </p:xfrm>
        <a:graphic>
          <a:graphicData uri="http://schemas.openxmlformats.org/presentationml/2006/ole">
            <p:oleObj spid="_x0000_s60424" name="Equation" r:id="rId5" imgW="2019240" imgH="685800" progId="Equation.3">
              <p:embed/>
            </p:oleObj>
          </a:graphicData>
        </a:graphic>
      </p:graphicFrame>
      <p:graphicFrame>
        <p:nvGraphicFramePr>
          <p:cNvPr id="60426" name="Object 10"/>
          <p:cNvGraphicFramePr>
            <a:graphicFrameLocks noChangeAspect="1"/>
          </p:cNvGraphicFramePr>
          <p:nvPr/>
        </p:nvGraphicFramePr>
        <p:xfrm>
          <a:off x="1371600" y="3155950"/>
          <a:ext cx="1630363" cy="1916113"/>
        </p:xfrm>
        <a:graphic>
          <a:graphicData uri="http://schemas.openxmlformats.org/presentationml/2006/ole">
            <p:oleObj spid="_x0000_s60426" name="Equation" r:id="rId6" imgW="736560" imgH="863280" progId="Equation.3">
              <p:embed/>
            </p:oleObj>
          </a:graphicData>
        </a:graphic>
      </p:graphicFrame>
      <p:graphicFrame>
        <p:nvGraphicFramePr>
          <p:cNvPr id="60427" name="Object 11"/>
          <p:cNvGraphicFramePr>
            <a:graphicFrameLocks noChangeAspect="1"/>
          </p:cNvGraphicFramePr>
          <p:nvPr/>
        </p:nvGraphicFramePr>
        <p:xfrm>
          <a:off x="3048000" y="3249613"/>
          <a:ext cx="504825" cy="788987"/>
        </p:xfrm>
        <a:graphic>
          <a:graphicData uri="http://schemas.openxmlformats.org/presentationml/2006/ole">
            <p:oleObj spid="_x0000_s60427" name="Equation" r:id="rId7" imgW="228600" imgH="355320" progId="Equation.3">
              <p:embed/>
            </p:oleObj>
          </a:graphicData>
        </a:graphic>
      </p:graphicFrame>
      <p:graphicFrame>
        <p:nvGraphicFramePr>
          <p:cNvPr id="60428" name="Object 12"/>
          <p:cNvGraphicFramePr>
            <a:graphicFrameLocks noChangeAspect="1"/>
          </p:cNvGraphicFramePr>
          <p:nvPr/>
        </p:nvGraphicFramePr>
        <p:xfrm>
          <a:off x="3897313" y="3167063"/>
          <a:ext cx="2300287" cy="2014537"/>
        </p:xfrm>
        <a:graphic>
          <a:graphicData uri="http://schemas.openxmlformats.org/presentationml/2006/ole">
            <p:oleObj spid="_x0000_s60428" name="Equation" r:id="rId8" imgW="1015920" imgH="88884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3200">
                <a:latin typeface="Arial" charset="0"/>
                <a:cs typeface="Arial" charset="0"/>
              </a:rPr>
              <a:t>General Inverse Matrix</a:t>
            </a:r>
            <a:endParaRPr lang="en-GB" sz="1200">
              <a:cs typeface="Times New Roman" pitchFamily="18" charset="0"/>
            </a:endParaRP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7543800" y="22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>
            <a:off x="685800" y="0"/>
            <a:ext cx="0" cy="701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0" y="0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CW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1295400" y="990600"/>
            <a:ext cx="679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What is the inverse of</a:t>
            </a:r>
          </a:p>
        </p:txBody>
      </p:sp>
      <p:graphicFrame>
        <p:nvGraphicFramePr>
          <p:cNvPr id="58375" name="Object 7"/>
          <p:cNvGraphicFramePr>
            <a:graphicFrameLocks noChangeAspect="1"/>
          </p:cNvGraphicFramePr>
          <p:nvPr/>
        </p:nvGraphicFramePr>
        <p:xfrm>
          <a:off x="4641850" y="900113"/>
          <a:ext cx="2366963" cy="3635375"/>
        </p:xfrm>
        <a:graphic>
          <a:graphicData uri="http://schemas.openxmlformats.org/presentationml/2006/ole">
            <p:oleObj spid="_x0000_s58375" name="Equation" r:id="rId4" imgW="1066680" imgH="1638000" progId="Equation.3">
              <p:embed/>
            </p:oleObj>
          </a:graphicData>
        </a:graphic>
      </p:graphicFrame>
      <p:graphicFrame>
        <p:nvGraphicFramePr>
          <p:cNvPr id="58376" name="Object 8"/>
          <p:cNvGraphicFramePr>
            <a:graphicFrameLocks noChangeAspect="1"/>
          </p:cNvGraphicFramePr>
          <p:nvPr/>
        </p:nvGraphicFramePr>
        <p:xfrm>
          <a:off x="1676400" y="3429000"/>
          <a:ext cx="2333625" cy="1014413"/>
        </p:xfrm>
        <a:graphic>
          <a:graphicData uri="http://schemas.openxmlformats.org/presentationml/2006/ole">
            <p:oleObj spid="_x0000_s58376" name="Equation" r:id="rId5" imgW="1054080" imgH="457200" progId="Equation.3">
              <p:embed/>
            </p:oleObj>
          </a:graphicData>
        </a:graphic>
      </p:graphicFrame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1371600" y="4572000"/>
            <a:ext cx="340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Then solve for u, v, w, x</a:t>
            </a:r>
            <a:endParaRPr lang="en-GB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3200">
                <a:latin typeface="Arial" charset="0"/>
                <a:cs typeface="Arial" charset="0"/>
              </a:rPr>
              <a:t>Identity Matrix</a:t>
            </a:r>
            <a:endParaRPr lang="en-GB" sz="1200">
              <a:cs typeface="Times New Roman" pitchFamily="18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7543800" y="22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685800" y="0"/>
            <a:ext cx="0" cy="701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0" y="0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CW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295400" y="990600"/>
            <a:ext cx="67976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With numbers or algebra we use b/a to solve ax=b. The equivalent in 2x2 matrices is to solve 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AX</a:t>
            </a:r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=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B</a:t>
            </a:r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 where 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A</a:t>
            </a:r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, 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B</a:t>
            </a:r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 and 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X</a:t>
            </a:r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 are 2x2 matrices.</a:t>
            </a:r>
          </a:p>
          <a:p>
            <a:endParaRPr lang="en-US">
              <a:solidFill>
                <a:schemeClr val="accent2"/>
              </a:solidFill>
              <a:latin typeface="Arial" charset="0"/>
              <a:sym typeface="Symbol" pitchFamily="18" charset="2"/>
            </a:endParaRPr>
          </a:p>
          <a:p>
            <a:r>
              <a:rPr lang="en-US">
                <a:latin typeface="Arial" charset="0"/>
              </a:rPr>
              <a:t>We first need to define the identity matrix - the matrix </a:t>
            </a:r>
            <a:r>
              <a:rPr lang="en-US" b="1">
                <a:latin typeface="Arial" charset="0"/>
              </a:rPr>
              <a:t>I</a:t>
            </a:r>
            <a:r>
              <a:rPr lang="en-US">
                <a:latin typeface="Arial" charset="0"/>
              </a:rPr>
              <a:t> for which </a:t>
            </a:r>
            <a:r>
              <a:rPr lang="en-US" b="1">
                <a:latin typeface="Arial" charset="0"/>
              </a:rPr>
              <a:t>IX</a:t>
            </a:r>
            <a:r>
              <a:rPr lang="en-US">
                <a:latin typeface="Arial" charset="0"/>
              </a:rPr>
              <a:t> = </a:t>
            </a:r>
            <a:r>
              <a:rPr lang="en-US" b="1">
                <a:latin typeface="Arial" charset="0"/>
              </a:rPr>
              <a:t>XI</a:t>
            </a:r>
            <a:r>
              <a:rPr lang="en-US">
                <a:latin typeface="Arial" charset="0"/>
              </a:rPr>
              <a:t> = </a:t>
            </a:r>
            <a:r>
              <a:rPr lang="en-US" b="1">
                <a:latin typeface="Arial" charset="0"/>
              </a:rPr>
              <a:t>X</a:t>
            </a:r>
            <a:r>
              <a:rPr lang="en-US">
                <a:latin typeface="Arial" charset="0"/>
              </a:rPr>
              <a:t> for all </a:t>
            </a:r>
            <a:r>
              <a:rPr lang="en-US" b="1">
                <a:latin typeface="Arial" charset="0"/>
              </a:rPr>
              <a:t>X</a:t>
            </a:r>
            <a:r>
              <a:rPr lang="en-US">
                <a:latin typeface="Arial" charset="0"/>
              </a:rPr>
              <a:t> </a:t>
            </a:r>
          </a:p>
          <a:p>
            <a:r>
              <a:rPr lang="en-US">
                <a:latin typeface="Arial" charset="0"/>
              </a:rPr>
              <a:t>(For multiplying number the identity is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3200">
                <a:latin typeface="Arial" charset="0"/>
                <a:cs typeface="Arial" charset="0"/>
              </a:rPr>
              <a:t>Identity Matrix</a:t>
            </a:r>
            <a:endParaRPr lang="en-GB" sz="1200">
              <a:cs typeface="Times New Roman" pitchFamily="18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543800" y="22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685800" y="0"/>
            <a:ext cx="0" cy="701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0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CW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295400" y="990600"/>
            <a:ext cx="679767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With numbers or algebra we use b/a to solve ax=b. The equivalent in 2x2 matrices is to solve 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AX</a:t>
            </a:r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=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B</a:t>
            </a:r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 where 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A</a:t>
            </a:r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, 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B</a:t>
            </a:r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 and 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X</a:t>
            </a:r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 are 2x2 matrices.</a:t>
            </a:r>
          </a:p>
          <a:p>
            <a:endParaRPr lang="en-US">
              <a:solidFill>
                <a:schemeClr val="accent2"/>
              </a:solidFill>
              <a:latin typeface="Arial" charset="0"/>
              <a:sym typeface="Symbol" pitchFamily="18" charset="2"/>
            </a:endParaRPr>
          </a:p>
          <a:p>
            <a:r>
              <a:rPr lang="en-US">
                <a:latin typeface="Arial" charset="0"/>
              </a:rPr>
              <a:t>We first need to define the identity matrix - the matrix </a:t>
            </a:r>
            <a:r>
              <a:rPr lang="en-US" b="1">
                <a:latin typeface="Arial" charset="0"/>
              </a:rPr>
              <a:t>I</a:t>
            </a:r>
            <a:r>
              <a:rPr lang="en-US">
                <a:latin typeface="Arial" charset="0"/>
              </a:rPr>
              <a:t> for which </a:t>
            </a:r>
            <a:r>
              <a:rPr lang="en-US" b="1">
                <a:latin typeface="Arial" charset="0"/>
              </a:rPr>
              <a:t>IX</a:t>
            </a:r>
            <a:r>
              <a:rPr lang="en-US">
                <a:latin typeface="Arial" charset="0"/>
              </a:rPr>
              <a:t> = </a:t>
            </a:r>
            <a:r>
              <a:rPr lang="en-US" b="1">
                <a:latin typeface="Arial" charset="0"/>
              </a:rPr>
              <a:t>XI</a:t>
            </a:r>
            <a:r>
              <a:rPr lang="en-US">
                <a:latin typeface="Arial" charset="0"/>
              </a:rPr>
              <a:t> = </a:t>
            </a:r>
            <a:r>
              <a:rPr lang="en-US" b="1">
                <a:latin typeface="Arial" charset="0"/>
              </a:rPr>
              <a:t>X</a:t>
            </a:r>
            <a:r>
              <a:rPr lang="en-US">
                <a:latin typeface="Arial" charset="0"/>
              </a:rPr>
              <a:t> for all </a:t>
            </a:r>
            <a:r>
              <a:rPr lang="en-US" b="1">
                <a:latin typeface="Arial" charset="0"/>
              </a:rPr>
              <a:t>X</a:t>
            </a:r>
            <a:r>
              <a:rPr lang="en-US">
                <a:latin typeface="Arial" charset="0"/>
              </a:rPr>
              <a:t> </a:t>
            </a:r>
          </a:p>
          <a:p>
            <a:r>
              <a:rPr lang="en-US">
                <a:latin typeface="Arial" charset="0"/>
              </a:rPr>
              <a:t>(For multiplying number the identity is 1).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The identity 2x2 matrix is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3200">
                <a:latin typeface="Arial" charset="0"/>
                <a:cs typeface="Arial" charset="0"/>
              </a:rPr>
              <a:t>Identity Matrix</a:t>
            </a:r>
            <a:endParaRPr lang="en-GB" sz="1200">
              <a:cs typeface="Times New Roman" pitchFamily="18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7543800" y="22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685800" y="0"/>
            <a:ext cx="0" cy="701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0" y="0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CW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295400" y="990600"/>
            <a:ext cx="679767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With numbers or algebra we use b/a to solve ax=b. The equivalent in 2x2 matrices is to solve 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AX</a:t>
            </a:r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=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B</a:t>
            </a:r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 where 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A</a:t>
            </a:r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, 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B</a:t>
            </a:r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 and 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X</a:t>
            </a:r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 are 2x2 matrices.</a:t>
            </a:r>
          </a:p>
          <a:p>
            <a:endParaRPr lang="en-US">
              <a:solidFill>
                <a:schemeClr val="accent2"/>
              </a:solidFill>
              <a:latin typeface="Arial" charset="0"/>
              <a:sym typeface="Symbol" pitchFamily="18" charset="2"/>
            </a:endParaRPr>
          </a:p>
          <a:p>
            <a:r>
              <a:rPr lang="en-US">
                <a:latin typeface="Arial" charset="0"/>
              </a:rPr>
              <a:t>We first need to define the identity matrix - the matrix </a:t>
            </a:r>
            <a:r>
              <a:rPr lang="en-US" b="1">
                <a:latin typeface="Arial" charset="0"/>
              </a:rPr>
              <a:t>I</a:t>
            </a:r>
            <a:r>
              <a:rPr lang="en-US">
                <a:latin typeface="Arial" charset="0"/>
              </a:rPr>
              <a:t> for which </a:t>
            </a:r>
            <a:r>
              <a:rPr lang="en-US" b="1">
                <a:latin typeface="Arial" charset="0"/>
              </a:rPr>
              <a:t>IX</a:t>
            </a:r>
            <a:r>
              <a:rPr lang="en-US">
                <a:latin typeface="Arial" charset="0"/>
              </a:rPr>
              <a:t> = </a:t>
            </a:r>
            <a:r>
              <a:rPr lang="en-US" b="1">
                <a:latin typeface="Arial" charset="0"/>
              </a:rPr>
              <a:t>XI</a:t>
            </a:r>
            <a:r>
              <a:rPr lang="en-US">
                <a:latin typeface="Arial" charset="0"/>
              </a:rPr>
              <a:t> = </a:t>
            </a:r>
            <a:r>
              <a:rPr lang="en-US" b="1">
                <a:latin typeface="Arial" charset="0"/>
              </a:rPr>
              <a:t>X</a:t>
            </a:r>
            <a:r>
              <a:rPr lang="en-US">
                <a:latin typeface="Arial" charset="0"/>
              </a:rPr>
              <a:t> for all </a:t>
            </a:r>
            <a:r>
              <a:rPr lang="en-US" b="1">
                <a:latin typeface="Arial" charset="0"/>
              </a:rPr>
              <a:t>X</a:t>
            </a:r>
            <a:r>
              <a:rPr lang="en-US">
                <a:latin typeface="Arial" charset="0"/>
              </a:rPr>
              <a:t> </a:t>
            </a:r>
          </a:p>
          <a:p>
            <a:r>
              <a:rPr lang="en-US">
                <a:latin typeface="Arial" charset="0"/>
              </a:rPr>
              <a:t>(For multiplying number the identity is 1).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The identity 2x2 matrix is</a:t>
            </a:r>
          </a:p>
        </p:txBody>
      </p:sp>
      <p:graphicFrame>
        <p:nvGraphicFramePr>
          <p:cNvPr id="62464" name="Object 2048"/>
          <p:cNvGraphicFramePr>
            <a:graphicFrameLocks noChangeAspect="1"/>
          </p:cNvGraphicFramePr>
          <p:nvPr/>
        </p:nvGraphicFramePr>
        <p:xfrm>
          <a:off x="4953000" y="3733800"/>
          <a:ext cx="1066800" cy="1014413"/>
        </p:xfrm>
        <a:graphic>
          <a:graphicData uri="http://schemas.openxmlformats.org/presentationml/2006/ole">
            <p:oleObj spid="_x0000_s62464" name="Equation" r:id="rId4" imgW="4824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3200">
                <a:latin typeface="Arial" charset="0"/>
                <a:cs typeface="Arial" charset="0"/>
              </a:rPr>
              <a:t>Identity Matrix</a:t>
            </a:r>
            <a:endParaRPr lang="en-GB" sz="1200">
              <a:cs typeface="Times New Roman" pitchFamily="18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543800" y="22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685800" y="0"/>
            <a:ext cx="0" cy="701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0" y="0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CW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295400" y="990600"/>
            <a:ext cx="679767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With numbers or algebra we use b/a to solve ax=b. The equivalent in 2x2 matrices is to solve 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AX</a:t>
            </a:r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=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B</a:t>
            </a:r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 where 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A</a:t>
            </a:r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, 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B</a:t>
            </a:r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 and 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X</a:t>
            </a:r>
            <a:r>
              <a:rPr lang="en-US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 are 2x2 matrices.</a:t>
            </a:r>
          </a:p>
          <a:p>
            <a:endParaRPr lang="en-US">
              <a:solidFill>
                <a:schemeClr val="accent2"/>
              </a:solidFill>
              <a:latin typeface="Arial" charset="0"/>
              <a:sym typeface="Symbol" pitchFamily="18" charset="2"/>
            </a:endParaRPr>
          </a:p>
          <a:p>
            <a:r>
              <a:rPr lang="en-US">
                <a:latin typeface="Arial" charset="0"/>
              </a:rPr>
              <a:t>We first need to define the identity matrix - the matrix </a:t>
            </a:r>
            <a:r>
              <a:rPr lang="en-US" b="1">
                <a:latin typeface="Arial" charset="0"/>
              </a:rPr>
              <a:t>I</a:t>
            </a:r>
            <a:r>
              <a:rPr lang="en-US">
                <a:latin typeface="Arial" charset="0"/>
              </a:rPr>
              <a:t> for which </a:t>
            </a:r>
            <a:r>
              <a:rPr lang="en-US" b="1">
                <a:latin typeface="Arial" charset="0"/>
              </a:rPr>
              <a:t>IX</a:t>
            </a:r>
            <a:r>
              <a:rPr lang="en-US">
                <a:latin typeface="Arial" charset="0"/>
              </a:rPr>
              <a:t> = </a:t>
            </a:r>
            <a:r>
              <a:rPr lang="en-US" b="1">
                <a:latin typeface="Arial" charset="0"/>
              </a:rPr>
              <a:t>XI</a:t>
            </a:r>
            <a:r>
              <a:rPr lang="en-US">
                <a:latin typeface="Arial" charset="0"/>
              </a:rPr>
              <a:t> = </a:t>
            </a:r>
            <a:r>
              <a:rPr lang="en-US" b="1">
                <a:latin typeface="Arial" charset="0"/>
              </a:rPr>
              <a:t>X</a:t>
            </a:r>
            <a:r>
              <a:rPr lang="en-US">
                <a:latin typeface="Arial" charset="0"/>
              </a:rPr>
              <a:t> for all </a:t>
            </a:r>
            <a:r>
              <a:rPr lang="en-US" b="1">
                <a:latin typeface="Arial" charset="0"/>
              </a:rPr>
              <a:t>X</a:t>
            </a:r>
            <a:r>
              <a:rPr lang="en-US">
                <a:latin typeface="Arial" charset="0"/>
              </a:rPr>
              <a:t> </a:t>
            </a:r>
          </a:p>
          <a:p>
            <a:r>
              <a:rPr lang="en-US">
                <a:latin typeface="Arial" charset="0"/>
              </a:rPr>
              <a:t>(For multiplying number the identity is 1).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The identity 2x2 matrix is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The identity 3x3 matrix is</a:t>
            </a:r>
          </a:p>
          <a:p>
            <a:endParaRPr lang="en-US">
              <a:latin typeface="Arial" charset="0"/>
            </a:endParaRPr>
          </a:p>
        </p:txBody>
      </p:sp>
      <p:graphicFrame>
        <p:nvGraphicFramePr>
          <p:cNvPr id="63488" name="Object 2048"/>
          <p:cNvGraphicFramePr>
            <a:graphicFrameLocks noChangeAspect="1"/>
          </p:cNvGraphicFramePr>
          <p:nvPr/>
        </p:nvGraphicFramePr>
        <p:xfrm>
          <a:off x="4953000" y="3733800"/>
          <a:ext cx="1066800" cy="1014413"/>
        </p:xfrm>
        <a:graphic>
          <a:graphicData uri="http://schemas.openxmlformats.org/presentationml/2006/ole">
            <p:oleObj spid="_x0000_s63488" name="Equation" r:id="rId4" imgW="482400" imgH="457200" progId="Equation.3">
              <p:embed/>
            </p:oleObj>
          </a:graphicData>
        </a:graphic>
      </p:graphicFrame>
      <p:graphicFrame>
        <p:nvGraphicFramePr>
          <p:cNvPr id="63489" name="Object 2049"/>
          <p:cNvGraphicFramePr>
            <a:graphicFrameLocks noChangeAspect="1"/>
          </p:cNvGraphicFramePr>
          <p:nvPr/>
        </p:nvGraphicFramePr>
        <p:xfrm>
          <a:off x="6248400" y="4495800"/>
          <a:ext cx="1547813" cy="1577975"/>
        </p:xfrm>
        <a:graphic>
          <a:graphicData uri="http://schemas.openxmlformats.org/presentationml/2006/ole">
            <p:oleObj spid="_x0000_s63489" name="Equation" r:id="rId5" imgW="69840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3200">
                <a:latin typeface="Arial" charset="0"/>
                <a:cs typeface="Arial" charset="0"/>
              </a:rPr>
              <a:t>Identity Matrix</a:t>
            </a:r>
            <a:endParaRPr lang="en-GB" sz="1200">
              <a:cs typeface="Times New Roman" pitchFamily="18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543800" y="22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685800" y="0"/>
            <a:ext cx="0" cy="701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0" y="0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CW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295400" y="990600"/>
            <a:ext cx="679767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We first need to define the identity matrix - the matrix </a:t>
            </a:r>
            <a:r>
              <a:rPr lang="en-US" b="1">
                <a:latin typeface="Arial" charset="0"/>
              </a:rPr>
              <a:t>I</a:t>
            </a:r>
            <a:r>
              <a:rPr lang="en-US">
                <a:latin typeface="Arial" charset="0"/>
              </a:rPr>
              <a:t> for which </a:t>
            </a:r>
            <a:r>
              <a:rPr lang="en-US" b="1">
                <a:latin typeface="Arial" charset="0"/>
              </a:rPr>
              <a:t>IX</a:t>
            </a:r>
            <a:r>
              <a:rPr lang="en-US">
                <a:latin typeface="Arial" charset="0"/>
              </a:rPr>
              <a:t> = </a:t>
            </a:r>
            <a:r>
              <a:rPr lang="en-US" b="1">
                <a:latin typeface="Arial" charset="0"/>
              </a:rPr>
              <a:t>XI</a:t>
            </a:r>
            <a:r>
              <a:rPr lang="en-US">
                <a:latin typeface="Arial" charset="0"/>
              </a:rPr>
              <a:t> = </a:t>
            </a:r>
            <a:r>
              <a:rPr lang="en-US" b="1">
                <a:latin typeface="Arial" charset="0"/>
              </a:rPr>
              <a:t>X</a:t>
            </a:r>
            <a:r>
              <a:rPr lang="en-US">
                <a:latin typeface="Arial" charset="0"/>
              </a:rPr>
              <a:t> for all </a:t>
            </a:r>
            <a:r>
              <a:rPr lang="en-US" b="1">
                <a:latin typeface="Arial" charset="0"/>
              </a:rPr>
              <a:t>X</a:t>
            </a:r>
            <a:r>
              <a:rPr lang="en-US">
                <a:latin typeface="Arial" charset="0"/>
              </a:rPr>
              <a:t> </a:t>
            </a:r>
          </a:p>
          <a:p>
            <a:r>
              <a:rPr lang="en-US">
                <a:latin typeface="Arial" charset="0"/>
              </a:rPr>
              <a:t>(For multiplying number the identity is 1).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The identity 2x2 matrix is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The identity 3x3 matrix is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In general if </a:t>
            </a:r>
            <a:r>
              <a:rPr lang="en-US" b="1">
                <a:latin typeface="Arial" charset="0"/>
              </a:rPr>
              <a:t>X</a:t>
            </a:r>
            <a:r>
              <a:rPr lang="en-US">
                <a:latin typeface="Arial" charset="0"/>
              </a:rPr>
              <a:t> is an mxn matrix then </a:t>
            </a:r>
          </a:p>
          <a:p>
            <a:r>
              <a:rPr lang="en-US" b="1">
                <a:latin typeface="Arial" charset="0"/>
              </a:rPr>
              <a:t>		I</a:t>
            </a:r>
            <a:r>
              <a:rPr lang="en-US" baseline="-25000">
                <a:latin typeface="Arial" charset="0"/>
              </a:rPr>
              <a:t>m</a:t>
            </a:r>
            <a:r>
              <a:rPr lang="en-US" b="1">
                <a:latin typeface="Arial" charset="0"/>
              </a:rPr>
              <a:t>X</a:t>
            </a:r>
            <a:r>
              <a:rPr lang="en-US">
                <a:latin typeface="Arial" charset="0"/>
              </a:rPr>
              <a:t> = </a:t>
            </a:r>
            <a:r>
              <a:rPr lang="en-US" b="1">
                <a:latin typeface="Arial" charset="0"/>
              </a:rPr>
              <a:t>XI</a:t>
            </a:r>
            <a:r>
              <a:rPr lang="en-US" baseline="-25000">
                <a:latin typeface="Arial" charset="0"/>
              </a:rPr>
              <a:t>n</a:t>
            </a:r>
            <a:r>
              <a:rPr lang="en-US">
                <a:latin typeface="Arial" charset="0"/>
              </a:rPr>
              <a:t> = </a:t>
            </a:r>
            <a:r>
              <a:rPr lang="en-US" b="1">
                <a:latin typeface="Arial" charset="0"/>
              </a:rPr>
              <a:t>X</a:t>
            </a:r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  <p:graphicFrame>
        <p:nvGraphicFramePr>
          <p:cNvPr id="64512" name="Object 2048"/>
          <p:cNvGraphicFramePr>
            <a:graphicFrameLocks noChangeAspect="1"/>
          </p:cNvGraphicFramePr>
          <p:nvPr/>
        </p:nvGraphicFramePr>
        <p:xfrm>
          <a:off x="5105400" y="2286000"/>
          <a:ext cx="1066800" cy="1014413"/>
        </p:xfrm>
        <a:graphic>
          <a:graphicData uri="http://schemas.openxmlformats.org/presentationml/2006/ole">
            <p:oleObj spid="_x0000_s64512" name="Equation" r:id="rId4" imgW="482400" imgH="457200" progId="Equation.3">
              <p:embed/>
            </p:oleObj>
          </a:graphicData>
        </a:graphic>
      </p:graphicFrame>
      <p:graphicFrame>
        <p:nvGraphicFramePr>
          <p:cNvPr id="64513" name="Object 2049"/>
          <p:cNvGraphicFramePr>
            <a:graphicFrameLocks noChangeAspect="1"/>
          </p:cNvGraphicFramePr>
          <p:nvPr/>
        </p:nvGraphicFramePr>
        <p:xfrm>
          <a:off x="6248400" y="3048000"/>
          <a:ext cx="1547813" cy="1577975"/>
        </p:xfrm>
        <a:graphic>
          <a:graphicData uri="http://schemas.openxmlformats.org/presentationml/2006/ole">
            <p:oleObj spid="_x0000_s64513" name="Equation" r:id="rId5" imgW="69840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3200">
                <a:latin typeface="Arial" charset="0"/>
                <a:cs typeface="Arial" charset="0"/>
              </a:rPr>
              <a:t>Identity Matrix</a:t>
            </a:r>
            <a:endParaRPr lang="en-GB" sz="1200">
              <a:cs typeface="Times New Roman" pitchFamily="18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7543800" y="22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685800" y="0"/>
            <a:ext cx="0" cy="701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0" y="0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CW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295400" y="990600"/>
            <a:ext cx="679767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We first need to define the identity matrix - the matrix </a:t>
            </a:r>
            <a:r>
              <a:rPr lang="en-US" b="1">
                <a:latin typeface="Arial" charset="0"/>
              </a:rPr>
              <a:t>I</a:t>
            </a:r>
            <a:r>
              <a:rPr lang="en-US">
                <a:latin typeface="Arial" charset="0"/>
              </a:rPr>
              <a:t> for which </a:t>
            </a:r>
            <a:r>
              <a:rPr lang="en-US" b="1">
                <a:latin typeface="Arial" charset="0"/>
              </a:rPr>
              <a:t>IX</a:t>
            </a:r>
            <a:r>
              <a:rPr lang="en-US">
                <a:latin typeface="Arial" charset="0"/>
              </a:rPr>
              <a:t> = </a:t>
            </a:r>
            <a:r>
              <a:rPr lang="en-US" b="1">
                <a:latin typeface="Arial" charset="0"/>
              </a:rPr>
              <a:t>XI</a:t>
            </a:r>
            <a:r>
              <a:rPr lang="en-US">
                <a:latin typeface="Arial" charset="0"/>
              </a:rPr>
              <a:t> = </a:t>
            </a:r>
            <a:r>
              <a:rPr lang="en-US" b="1">
                <a:latin typeface="Arial" charset="0"/>
              </a:rPr>
              <a:t>X</a:t>
            </a:r>
            <a:r>
              <a:rPr lang="en-US">
                <a:latin typeface="Arial" charset="0"/>
              </a:rPr>
              <a:t> for all </a:t>
            </a:r>
            <a:r>
              <a:rPr lang="en-US" b="1">
                <a:latin typeface="Arial" charset="0"/>
              </a:rPr>
              <a:t>X</a:t>
            </a:r>
            <a:r>
              <a:rPr lang="en-US">
                <a:latin typeface="Arial" charset="0"/>
              </a:rPr>
              <a:t> </a:t>
            </a:r>
          </a:p>
          <a:p>
            <a:r>
              <a:rPr lang="en-US">
                <a:latin typeface="Arial" charset="0"/>
              </a:rPr>
              <a:t>(For multiplying number the identity is 1).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The 2x2 identity matrix (</a:t>
            </a:r>
            <a:r>
              <a:rPr lang="en-US" b="1">
                <a:latin typeface="Arial" charset="0"/>
              </a:rPr>
              <a:t>I</a:t>
            </a:r>
            <a:r>
              <a:rPr lang="en-US" baseline="-25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) is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The 3x3 identity matrix (</a:t>
            </a:r>
            <a:r>
              <a:rPr lang="en-US" b="1">
                <a:latin typeface="Arial" charset="0"/>
              </a:rPr>
              <a:t>I</a:t>
            </a:r>
            <a:r>
              <a:rPr lang="en-US" baseline="-25000">
                <a:latin typeface="Arial" charset="0"/>
              </a:rPr>
              <a:t>3</a:t>
            </a:r>
            <a:r>
              <a:rPr lang="en-US">
                <a:latin typeface="Arial" charset="0"/>
              </a:rPr>
              <a:t>)is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In general if </a:t>
            </a:r>
            <a:r>
              <a:rPr lang="en-US" b="1">
                <a:latin typeface="Arial" charset="0"/>
              </a:rPr>
              <a:t>X</a:t>
            </a:r>
            <a:r>
              <a:rPr lang="en-US">
                <a:latin typeface="Arial" charset="0"/>
              </a:rPr>
              <a:t> is an mxn matrix then </a:t>
            </a:r>
          </a:p>
          <a:p>
            <a:r>
              <a:rPr lang="en-US" b="1">
                <a:latin typeface="Arial" charset="0"/>
              </a:rPr>
              <a:t>		I</a:t>
            </a:r>
            <a:r>
              <a:rPr lang="en-US" baseline="-25000">
                <a:latin typeface="Arial" charset="0"/>
              </a:rPr>
              <a:t>m</a:t>
            </a:r>
            <a:r>
              <a:rPr lang="en-US" b="1">
                <a:latin typeface="Arial" charset="0"/>
              </a:rPr>
              <a:t>X</a:t>
            </a:r>
            <a:r>
              <a:rPr lang="en-US">
                <a:latin typeface="Arial" charset="0"/>
              </a:rPr>
              <a:t> = </a:t>
            </a:r>
            <a:r>
              <a:rPr lang="en-US" b="1">
                <a:latin typeface="Arial" charset="0"/>
              </a:rPr>
              <a:t>XI</a:t>
            </a:r>
            <a:r>
              <a:rPr lang="en-US" baseline="-25000">
                <a:latin typeface="Arial" charset="0"/>
              </a:rPr>
              <a:t>n</a:t>
            </a:r>
            <a:r>
              <a:rPr lang="en-US">
                <a:latin typeface="Arial" charset="0"/>
              </a:rPr>
              <a:t> = </a:t>
            </a:r>
            <a:r>
              <a:rPr lang="en-US" b="1">
                <a:latin typeface="Arial" charset="0"/>
              </a:rPr>
              <a:t>X</a:t>
            </a:r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  <p:graphicFrame>
        <p:nvGraphicFramePr>
          <p:cNvPr id="65536" name="Object 1024"/>
          <p:cNvGraphicFramePr>
            <a:graphicFrameLocks noChangeAspect="1"/>
          </p:cNvGraphicFramePr>
          <p:nvPr/>
        </p:nvGraphicFramePr>
        <p:xfrm>
          <a:off x="5410200" y="2209800"/>
          <a:ext cx="1066800" cy="1014413"/>
        </p:xfrm>
        <a:graphic>
          <a:graphicData uri="http://schemas.openxmlformats.org/presentationml/2006/ole">
            <p:oleObj spid="_x0000_s65536" name="Equation" r:id="rId4" imgW="482400" imgH="457200" progId="Equation.3">
              <p:embed/>
            </p:oleObj>
          </a:graphicData>
        </a:graphic>
      </p:graphicFrame>
      <p:graphicFrame>
        <p:nvGraphicFramePr>
          <p:cNvPr id="65537" name="Object 1025"/>
          <p:cNvGraphicFramePr>
            <a:graphicFrameLocks noChangeAspect="1"/>
          </p:cNvGraphicFramePr>
          <p:nvPr/>
        </p:nvGraphicFramePr>
        <p:xfrm>
          <a:off x="6248400" y="3048000"/>
          <a:ext cx="1547813" cy="1577975"/>
        </p:xfrm>
        <a:graphic>
          <a:graphicData uri="http://schemas.openxmlformats.org/presentationml/2006/ole">
            <p:oleObj spid="_x0000_s65537" name="Equation" r:id="rId5" imgW="69840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3200">
                <a:latin typeface="Arial" charset="0"/>
                <a:cs typeface="Arial" charset="0"/>
              </a:rPr>
              <a:t>Inverse Matrix</a:t>
            </a:r>
            <a:endParaRPr lang="en-GB" sz="1200">
              <a:cs typeface="Times New Roman" pitchFamily="18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7543800" y="22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685800" y="0"/>
            <a:ext cx="0" cy="701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0" y="0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CW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295400" y="990600"/>
            <a:ext cx="67976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In numbers, the inverse of 3 is 1/3 = 3</a:t>
            </a:r>
            <a:r>
              <a:rPr lang="en-US" baseline="30000">
                <a:latin typeface="Arial" charset="0"/>
              </a:rPr>
              <a:t>-1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In algebra, the inverse of a is 1/a = a</a:t>
            </a:r>
            <a:r>
              <a:rPr lang="en-US" baseline="30000">
                <a:latin typeface="Arial" charset="0"/>
              </a:rPr>
              <a:t>-1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In matrices, the inverse of </a:t>
            </a:r>
            <a:r>
              <a:rPr lang="en-US" b="1">
                <a:latin typeface="Arial" charset="0"/>
              </a:rPr>
              <a:t>A</a:t>
            </a:r>
            <a:r>
              <a:rPr lang="en-US">
                <a:latin typeface="Arial" charset="0"/>
              </a:rPr>
              <a:t> is </a:t>
            </a:r>
            <a:r>
              <a:rPr lang="en-US" b="1">
                <a:latin typeface="Arial" charset="0"/>
              </a:rPr>
              <a:t>A</a:t>
            </a:r>
            <a:r>
              <a:rPr lang="en-US" baseline="30000">
                <a:latin typeface="Arial" charset="0"/>
              </a:rPr>
              <a:t>-1</a:t>
            </a:r>
          </a:p>
          <a:p>
            <a:endParaRPr lang="en-US" baseline="30000">
              <a:latin typeface="Arial" charset="0"/>
            </a:endParaRPr>
          </a:p>
          <a:p>
            <a:endParaRPr lang="en-US" baseline="3000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1185</Words>
  <Application>Microsoft Office PowerPoint</Application>
  <PresentationFormat>On-screen Show (4:3)</PresentationFormat>
  <Paragraphs>220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Times New Roman</vt:lpstr>
      <vt:lpstr>Arial</vt:lpstr>
      <vt:lpstr>Symbol</vt:lpstr>
      <vt:lpstr>Default Design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Research Machines plc.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NSC</dc:creator>
  <cp:lastModifiedBy>Delwar</cp:lastModifiedBy>
  <cp:revision>14</cp:revision>
  <dcterms:created xsi:type="dcterms:W3CDTF">2005-09-30T07:09:25Z</dcterms:created>
  <dcterms:modified xsi:type="dcterms:W3CDTF">2012-07-27T14:59:02Z</dcterms:modified>
</cp:coreProperties>
</file>