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4" r:id="rId20"/>
    <p:sldId id="285" r:id="rId21"/>
    <p:sldId id="281" r:id="rId22"/>
    <p:sldId id="286" r:id="rId23"/>
    <p:sldId id="287" r:id="rId24"/>
    <p:sldId id="282" r:id="rId25"/>
    <p:sldId id="290" r:id="rId26"/>
    <p:sldId id="288" r:id="rId27"/>
    <p:sldId id="289" r:id="rId28"/>
    <p:sldId id="291" r:id="rId29"/>
    <p:sldId id="292" r:id="rId30"/>
    <p:sldId id="283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5" r:id="rId41"/>
    <p:sldId id="306" r:id="rId42"/>
    <p:sldId id="303" r:id="rId43"/>
    <p:sldId id="307" r:id="rId44"/>
    <p:sldId id="308" r:id="rId45"/>
    <p:sldId id="304" r:id="rId46"/>
    <p:sldId id="309" r:id="rId47"/>
    <p:sldId id="310" r:id="rId48"/>
  </p:sldIdLst>
  <p:sldSz cx="9144000" cy="6858000" type="screen4x3"/>
  <p:notesSz cx="6858000" cy="91440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33"/>
    <a:srgbClr val="00CCFF"/>
    <a:srgbClr val="FFE5FF"/>
    <a:srgbClr val="E1FFE1"/>
    <a:srgbClr val="5F5F5F"/>
    <a:srgbClr val="777777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296" y="-102"/>
      </p:cViewPr>
      <p:guideLst>
        <p:guide orient="horz" pos="2160"/>
        <p:guide pos="3415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C72FD-9B88-4EDA-A48D-5B7828016CB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A59F9-F713-4C36-956C-2B23BAC8A91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3ECE8-5B91-4C08-BBD5-599DBCC225C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1A5EC-61F5-4C4F-9ABF-BB3F33FBD56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723C4-8B45-40A4-BA95-993DE3285D8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FAE5B-50FE-4F3E-ADC2-23789FB90FD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A1856-A5BA-4C97-8B9C-F10B111E2B2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F6374-04E5-49C0-A0A7-074CCBE3EE4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53B8-B1F7-4F4B-BDDB-528D89BD9C7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55A3-4263-4626-98FA-35A8E726687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BDB9B-35F9-43F4-9333-F363BCCADD5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4AB49-E846-40E0-96F5-B71A868CC62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slide" Target="slide2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slide" Target="slide4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9.jpe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68.jpe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.jpeg"/><Relationship Id="rId9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5.jpeg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5" Type="http://schemas.openxmlformats.org/officeDocument/2006/relationships/slide" Target="slide37.xml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Relationship Id="rId1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slide" Target="slide5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37.jpeg"/><Relationship Id="rId4" Type="http://schemas.openxmlformats.org/officeDocument/2006/relationships/image" Target="../media/image8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slide" Target="slide24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slide" Target="slide43.xml"/><Relationship Id="rId9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1.jpe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00.jpeg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5.jpeg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5.jpeg"/><Relationship Id="rId7" Type="http://schemas.openxmlformats.org/officeDocument/2006/relationships/image" Target="../media/image10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jpe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105.jpeg"/><Relationship Id="rId10" Type="http://schemas.openxmlformats.org/officeDocument/2006/relationships/oleObject" Target="../embeddings/oleObject29.bin"/><Relationship Id="rId4" Type="http://schemas.openxmlformats.org/officeDocument/2006/relationships/slide" Target="slide42.xml"/><Relationship Id="rId9" Type="http://schemas.openxmlformats.org/officeDocument/2006/relationships/oleObject" Target="../embeddings/oleObject2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slide" Target="slide24.xml"/><Relationship Id="rId7" Type="http://schemas.openxmlformats.org/officeDocument/2006/relationships/image" Target="../media/image10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slide" Target="slide5.xml"/><Relationship Id="rId4" Type="http://schemas.openxmlformats.org/officeDocument/2006/relationships/slide" Target="slide46.xml"/><Relationship Id="rId9" Type="http://schemas.openxmlformats.org/officeDocument/2006/relationships/oleObject" Target="../embeddings/oleObject3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8.jpe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117.jpe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5.jpeg"/><Relationship Id="rId9" Type="http://schemas.openxmlformats.org/officeDocument/2006/relationships/oleObject" Target="../embeddings/oleObject3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5.jpe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2.png"/><Relationship Id="rId5" Type="http://schemas.openxmlformats.org/officeDocument/2006/relationships/image" Target="../media/image121.jpeg"/><Relationship Id="rId4" Type="http://schemas.openxmlformats.org/officeDocument/2006/relationships/slide" Target="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20" descr="D:\Oxford\PPT\S1_ch11\CH11heading.jpg"/>
          <p:cNvPicPr>
            <a:picLocks noChangeAspect="1" noChangeArrowheads="1"/>
          </p:cNvPicPr>
          <p:nvPr/>
        </p:nvPicPr>
        <p:blipFill>
          <a:blip r:embed="rId2" cstate="print"/>
          <a:srcRect l="11394" t="11412" r="5710" b="5710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8AB0BC5C-A56B-428D-B819-7499254E112A}" type="slidenum">
              <a:rPr lang="en-US" altLang="zh-TW" sz="1400" b="1"/>
              <a:pPr algn="r">
                <a:spcBef>
                  <a:spcPct val="50000"/>
                </a:spcBef>
              </a:pPr>
              <a:t>1</a:t>
            </a:fld>
            <a:r>
              <a:rPr lang="en-US" altLang="zh-TW" sz="1400" b="1"/>
              <a:t>)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3022600" y="42291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8" name="Rectangl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22600" y="4749800"/>
            <a:ext cx="612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9" name="Rectangl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22600" y="5295900"/>
            <a:ext cx="417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40" name="Rectangle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022600" y="5803900"/>
            <a:ext cx="558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45" name="Group 53"/>
          <p:cNvGrpSpPr>
            <a:grpSpLocks/>
          </p:cNvGrpSpPr>
          <p:nvPr/>
        </p:nvGrpSpPr>
        <p:grpSpPr bwMode="auto">
          <a:xfrm>
            <a:off x="400050" y="4225925"/>
            <a:ext cx="8389938" cy="1577975"/>
            <a:chOff x="252" y="2758"/>
            <a:chExt cx="5285" cy="994"/>
          </a:xfrm>
        </p:grpSpPr>
        <p:sp>
          <p:nvSpPr>
            <p:cNvPr id="59437" name="Rectangle 45"/>
            <p:cNvSpPr>
              <a:spLocks noChangeArrowheads="1"/>
            </p:cNvSpPr>
            <p:nvPr/>
          </p:nvSpPr>
          <p:spPr bwMode="auto">
            <a:xfrm>
              <a:off x="696" y="2824"/>
              <a:ext cx="1400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429" name="Rectangle 37"/>
            <p:cNvSpPr>
              <a:spLocks noChangeArrowheads="1"/>
            </p:cNvSpPr>
            <p:nvPr/>
          </p:nvSpPr>
          <p:spPr bwMode="auto">
            <a:xfrm>
              <a:off x="252" y="2758"/>
              <a:ext cx="4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TW"/>
                <a:t>(a)	</a:t>
              </a:r>
            </a:p>
          </p:txBody>
        </p:sp>
        <p:pic>
          <p:nvPicPr>
            <p:cNvPr id="59438" name="Picture 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" y="2937"/>
              <a:ext cx="1091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439" name="Rectangle 47"/>
            <p:cNvSpPr>
              <a:spLocks noChangeArrowheads="1"/>
            </p:cNvSpPr>
            <p:nvPr/>
          </p:nvSpPr>
          <p:spPr bwMode="auto">
            <a:xfrm>
              <a:off x="2368" y="2824"/>
              <a:ext cx="1400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441" name="Rectangle 49"/>
            <p:cNvSpPr>
              <a:spLocks noChangeArrowheads="1"/>
            </p:cNvSpPr>
            <p:nvPr/>
          </p:nvSpPr>
          <p:spPr bwMode="auto">
            <a:xfrm>
              <a:off x="3957" y="2834"/>
              <a:ext cx="158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95300" indent="-495300" algn="l">
                <a:lnSpc>
                  <a:spcPct val="180000"/>
                </a:lnSpc>
                <a:buFontTx/>
                <a:buAutoNum type="romanLcParenBoth"/>
              </a:pPr>
              <a:r>
                <a:rPr lang="en-US" altLang="zh-TW"/>
                <a:t>____________</a:t>
              </a:r>
            </a:p>
            <a:p>
              <a:pPr marL="495300" indent="-495300" algn="l">
                <a:lnSpc>
                  <a:spcPct val="180000"/>
                </a:lnSpc>
                <a:buFontTx/>
                <a:buAutoNum type="romanLcParenBoth"/>
              </a:pPr>
              <a:r>
                <a:rPr lang="en-US" altLang="zh-TW"/>
                <a:t>____________</a:t>
              </a:r>
            </a:p>
          </p:txBody>
        </p:sp>
        <p:pic>
          <p:nvPicPr>
            <p:cNvPr id="59444" name="Picture 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8" y="2941"/>
              <a:ext cx="1091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00050" y="1225550"/>
            <a:ext cx="84756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en-US" altLang="zh-TW"/>
              <a:t>In each of the following pairs of figures, the red one is obtained by transforming the blue one about the fixed point </a:t>
            </a:r>
            <a:r>
              <a:rPr lang="en-US" altLang="zh-TW">
                <a:latin typeface="Arial" pitchFamily="34" charset="0"/>
              </a:rPr>
              <a:t>x</a:t>
            </a:r>
            <a:r>
              <a:rPr lang="en-US" altLang="zh-TW"/>
              <a:t>. Determine</a:t>
            </a:r>
          </a:p>
        </p:txBody>
      </p:sp>
      <p:sp>
        <p:nvSpPr>
          <p:cNvPr id="59400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5940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94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63500" y="76200"/>
            <a:ext cx="395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A90D9AEB-48EC-4B26-96D7-1BDBF50DD349}" type="slidenum">
              <a:rPr lang="en-US" altLang="zh-TW" sz="1400" b="1"/>
              <a:pPr algn="r">
                <a:spcBef>
                  <a:spcPct val="50000"/>
                </a:spcBef>
              </a:pPr>
              <a:t>10</a:t>
            </a:fld>
            <a:r>
              <a:rPr lang="en-US" altLang="zh-TW" sz="1400" b="1"/>
              <a:t>)</a:t>
            </a:r>
          </a:p>
        </p:txBody>
      </p:sp>
      <p:grpSp>
        <p:nvGrpSpPr>
          <p:cNvPr id="59425" name="Group 33"/>
          <p:cNvGrpSpPr>
            <a:grpSpLocks/>
          </p:cNvGrpSpPr>
          <p:nvPr/>
        </p:nvGrpSpPr>
        <p:grpSpPr bwMode="auto">
          <a:xfrm>
            <a:off x="336550" y="477838"/>
            <a:ext cx="2357438" cy="827087"/>
            <a:chOff x="1028" y="1509"/>
            <a:chExt cx="3704" cy="1302"/>
          </a:xfrm>
        </p:grpSpPr>
        <p:sp>
          <p:nvSpPr>
            <p:cNvPr id="59426" name="Freeform 34"/>
            <p:cNvSpPr>
              <a:spLocks/>
            </p:cNvSpPr>
            <p:nvPr/>
          </p:nvSpPr>
          <p:spPr bwMode="auto">
            <a:xfrm>
              <a:off x="1864" y="1944"/>
              <a:ext cx="2768" cy="752"/>
            </a:xfrm>
            <a:custGeom>
              <a:avLst/>
              <a:gdLst/>
              <a:ahLst/>
              <a:cxnLst>
                <a:cxn ang="0">
                  <a:pos x="152" y="24"/>
                </a:cxn>
                <a:cxn ang="0">
                  <a:pos x="0" y="400"/>
                </a:cxn>
                <a:cxn ang="0">
                  <a:pos x="216" y="568"/>
                </a:cxn>
                <a:cxn ang="0">
                  <a:pos x="2040" y="512"/>
                </a:cxn>
                <a:cxn ang="0">
                  <a:pos x="2136" y="496"/>
                </a:cxn>
                <a:cxn ang="0">
                  <a:pos x="2136" y="752"/>
                </a:cxn>
                <a:cxn ang="0">
                  <a:pos x="2768" y="752"/>
                </a:cxn>
                <a:cxn ang="0">
                  <a:pos x="2768" y="240"/>
                </a:cxn>
                <a:cxn ang="0">
                  <a:pos x="2104" y="240"/>
                </a:cxn>
                <a:cxn ang="0">
                  <a:pos x="1864" y="0"/>
                </a:cxn>
                <a:cxn ang="0">
                  <a:pos x="152" y="24"/>
                </a:cxn>
              </a:cxnLst>
              <a:rect l="0" t="0" r="r" b="b"/>
              <a:pathLst>
                <a:path w="2768" h="752">
                  <a:moveTo>
                    <a:pt x="152" y="24"/>
                  </a:moveTo>
                  <a:lnTo>
                    <a:pt x="0" y="400"/>
                  </a:lnTo>
                  <a:lnTo>
                    <a:pt x="216" y="568"/>
                  </a:lnTo>
                  <a:lnTo>
                    <a:pt x="2040" y="512"/>
                  </a:lnTo>
                  <a:lnTo>
                    <a:pt x="2136" y="496"/>
                  </a:lnTo>
                  <a:lnTo>
                    <a:pt x="2136" y="752"/>
                  </a:lnTo>
                  <a:lnTo>
                    <a:pt x="2768" y="752"/>
                  </a:lnTo>
                  <a:lnTo>
                    <a:pt x="2768" y="240"/>
                  </a:lnTo>
                  <a:lnTo>
                    <a:pt x="2104" y="240"/>
                  </a:lnTo>
                  <a:lnTo>
                    <a:pt x="1864" y="0"/>
                  </a:lnTo>
                  <a:lnTo>
                    <a:pt x="152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59427" name="Picture 35" descr="D:\Oxford\PPT\Shared\ExtraEg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28" y="1509"/>
              <a:ext cx="3704" cy="1302"/>
            </a:xfrm>
            <a:prstGeom prst="rect">
              <a:avLst/>
            </a:prstGeom>
            <a:noFill/>
          </p:spPr>
        </p:pic>
      </p:grpSp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400050" y="2219325"/>
            <a:ext cx="84074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>
              <a:lnSpc>
                <a:spcPct val="120000"/>
              </a:lnSpc>
              <a:spcBef>
                <a:spcPct val="10000"/>
              </a:spcBef>
            </a:pPr>
            <a:r>
              <a:rPr lang="en-US" altLang="zh-TW"/>
              <a:t>(i)	which type of transformation (translation, rotation, reflection, enlargement, reduction) it is,</a:t>
            </a:r>
          </a:p>
          <a:p>
            <a:pPr marL="482600" indent="-482600" algn="l">
              <a:lnSpc>
                <a:spcPct val="120000"/>
              </a:lnSpc>
              <a:spcBef>
                <a:spcPct val="10000"/>
              </a:spcBef>
            </a:pPr>
            <a:r>
              <a:rPr lang="en-US" altLang="zh-TW"/>
              <a:t>(ii)	whether the two figures are congruent or not.</a:t>
            </a:r>
          </a:p>
        </p:txBody>
      </p:sp>
      <p:sp>
        <p:nvSpPr>
          <p:cNvPr id="59442" name="Text Box 50"/>
          <p:cNvSpPr txBox="1">
            <a:spLocks noChangeArrowheads="1"/>
          </p:cNvSpPr>
          <p:nvPr/>
        </p:nvSpPr>
        <p:spPr bwMode="auto">
          <a:xfrm>
            <a:off x="7019925" y="4473575"/>
            <a:ext cx="14509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>
                <a:solidFill>
                  <a:srgbClr val="FF0000"/>
                </a:solidFill>
              </a:rPr>
              <a:t>Reflection</a:t>
            </a:r>
          </a:p>
        </p:txBody>
      </p:sp>
      <p:sp>
        <p:nvSpPr>
          <p:cNvPr id="59443" name="Text Box 51"/>
          <p:cNvSpPr txBox="1">
            <a:spLocks noChangeArrowheads="1"/>
          </p:cNvSpPr>
          <p:nvPr/>
        </p:nvSpPr>
        <p:spPr bwMode="auto">
          <a:xfrm>
            <a:off x="7426325" y="5083175"/>
            <a:ext cx="6588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>
                <a:solidFill>
                  <a:srgbClr val="FF0000"/>
                </a:solidFill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2" grpId="0" autoUpdateAnimBg="0"/>
      <p:bldP spid="5944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63" name="Group 47"/>
          <p:cNvGrpSpPr>
            <a:grpSpLocks/>
          </p:cNvGrpSpPr>
          <p:nvPr/>
        </p:nvGrpSpPr>
        <p:grpSpPr bwMode="auto">
          <a:xfrm>
            <a:off x="400050" y="949325"/>
            <a:ext cx="8288338" cy="2111375"/>
            <a:chOff x="252" y="598"/>
            <a:chExt cx="5221" cy="1330"/>
          </a:xfrm>
        </p:grpSpPr>
        <p:sp>
          <p:nvSpPr>
            <p:cNvPr id="60418" name="Rectangle 2"/>
            <p:cNvSpPr>
              <a:spLocks noChangeArrowheads="1"/>
            </p:cNvSpPr>
            <p:nvPr/>
          </p:nvSpPr>
          <p:spPr bwMode="auto">
            <a:xfrm>
              <a:off x="696" y="664"/>
              <a:ext cx="1128" cy="1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252" y="598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TW"/>
                <a:t>(b)	</a:t>
              </a:r>
            </a:p>
          </p:txBody>
        </p:sp>
        <p:sp>
          <p:nvSpPr>
            <p:cNvPr id="60435" name="Rectangle 19"/>
            <p:cNvSpPr>
              <a:spLocks noChangeArrowheads="1"/>
            </p:cNvSpPr>
            <p:nvPr/>
          </p:nvSpPr>
          <p:spPr bwMode="auto">
            <a:xfrm>
              <a:off x="3893" y="978"/>
              <a:ext cx="158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95300" indent="-495300" algn="l">
                <a:lnSpc>
                  <a:spcPct val="180000"/>
                </a:lnSpc>
                <a:buFontTx/>
                <a:buAutoNum type="romanLcParenBoth"/>
              </a:pPr>
              <a:r>
                <a:rPr lang="en-US" altLang="zh-TW"/>
                <a:t>____________</a:t>
              </a:r>
            </a:p>
            <a:p>
              <a:pPr marL="495300" indent="-495300" algn="l">
                <a:lnSpc>
                  <a:spcPct val="180000"/>
                </a:lnSpc>
                <a:buFontTx/>
                <a:buAutoNum type="romanLcParenBoth"/>
              </a:pPr>
              <a:r>
                <a:rPr lang="en-US" altLang="zh-TW"/>
                <a:t>____________</a:t>
              </a:r>
            </a:p>
          </p:txBody>
        </p:sp>
        <p:sp>
          <p:nvSpPr>
            <p:cNvPr id="60447" name="Rectangle 31"/>
            <p:cNvSpPr>
              <a:spLocks noChangeArrowheads="1"/>
            </p:cNvSpPr>
            <p:nvPr/>
          </p:nvSpPr>
          <p:spPr bwMode="auto">
            <a:xfrm>
              <a:off x="2216" y="664"/>
              <a:ext cx="1536" cy="1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0457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0" y="781"/>
              <a:ext cx="744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58" name="Picture 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1" y="797"/>
              <a:ext cx="1198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0464" name="Group 48"/>
          <p:cNvGrpSpPr>
            <a:grpSpLocks/>
          </p:cNvGrpSpPr>
          <p:nvPr/>
        </p:nvGrpSpPr>
        <p:grpSpPr bwMode="auto">
          <a:xfrm>
            <a:off x="400050" y="3425825"/>
            <a:ext cx="8288338" cy="2682875"/>
            <a:chOff x="252" y="2158"/>
            <a:chExt cx="5221" cy="1690"/>
          </a:xfrm>
        </p:grpSpPr>
        <p:sp>
          <p:nvSpPr>
            <p:cNvPr id="60460" name="Rectangle 44"/>
            <p:cNvSpPr>
              <a:spLocks noChangeArrowheads="1"/>
            </p:cNvSpPr>
            <p:nvPr/>
          </p:nvSpPr>
          <p:spPr bwMode="auto">
            <a:xfrm>
              <a:off x="696" y="2416"/>
              <a:ext cx="1128" cy="1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50" name="Rectangle 34"/>
            <p:cNvSpPr>
              <a:spLocks noChangeArrowheads="1"/>
            </p:cNvSpPr>
            <p:nvPr/>
          </p:nvSpPr>
          <p:spPr bwMode="auto">
            <a:xfrm>
              <a:off x="252" y="2158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TW"/>
                <a:t>(c)	</a:t>
              </a:r>
            </a:p>
          </p:txBody>
        </p:sp>
        <p:sp>
          <p:nvSpPr>
            <p:cNvPr id="60451" name="Rectangle 35"/>
            <p:cNvSpPr>
              <a:spLocks noChangeArrowheads="1"/>
            </p:cNvSpPr>
            <p:nvPr/>
          </p:nvSpPr>
          <p:spPr bwMode="auto">
            <a:xfrm>
              <a:off x="3893" y="2538"/>
              <a:ext cx="158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95300" indent="-495300" algn="l">
                <a:lnSpc>
                  <a:spcPct val="180000"/>
                </a:lnSpc>
                <a:buFontTx/>
                <a:buAutoNum type="romanLcParenBoth"/>
              </a:pPr>
              <a:r>
                <a:rPr lang="en-US" altLang="zh-TW"/>
                <a:t>____________</a:t>
              </a:r>
            </a:p>
            <a:p>
              <a:pPr marL="495300" indent="-495300" algn="l">
                <a:lnSpc>
                  <a:spcPct val="180000"/>
                </a:lnSpc>
                <a:buFontTx/>
                <a:buAutoNum type="romanLcParenBoth"/>
              </a:pPr>
              <a:r>
                <a:rPr lang="en-US" altLang="zh-TW"/>
                <a:t>____________</a:t>
              </a:r>
            </a:p>
          </p:txBody>
        </p:sp>
        <p:pic>
          <p:nvPicPr>
            <p:cNvPr id="60459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8" y="2525"/>
              <a:ext cx="744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461" name="Rectangle 45"/>
            <p:cNvSpPr>
              <a:spLocks noChangeArrowheads="1"/>
            </p:cNvSpPr>
            <p:nvPr/>
          </p:nvSpPr>
          <p:spPr bwMode="auto">
            <a:xfrm>
              <a:off x="2216" y="2224"/>
              <a:ext cx="1536" cy="1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0462" name="Picture 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3" y="2311"/>
              <a:ext cx="1041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0422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60423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42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63500" y="76200"/>
            <a:ext cx="395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486F495A-15F1-4E8B-B1DD-31B8599C36F5}" type="slidenum">
              <a:rPr lang="en-US" altLang="zh-TW" sz="1400" b="1"/>
              <a:pPr algn="r">
                <a:spcBef>
                  <a:spcPct val="50000"/>
                </a:spcBef>
              </a:pPr>
              <a:t>11</a:t>
            </a:fld>
            <a:r>
              <a:rPr lang="en-US" altLang="zh-TW" sz="1400" b="1"/>
              <a:t>)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6918325" y="1679575"/>
            <a:ext cx="15700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>
                <a:solidFill>
                  <a:srgbClr val="FF0000"/>
                </a:solidFill>
              </a:rPr>
              <a:t>Translation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7324725" y="2289175"/>
            <a:ext cx="6588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6791325" y="4156075"/>
            <a:ext cx="17383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>
                <a:solidFill>
                  <a:srgbClr val="FF0000"/>
                </a:solidFill>
              </a:rPr>
              <a:t>Enlargement</a:t>
            </a: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7324725" y="4765675"/>
            <a:ext cx="5572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60465" name="Text Box 49"/>
          <p:cNvSpPr txBox="1">
            <a:spLocks noChangeArrowheads="1"/>
          </p:cNvSpPr>
          <p:nvPr/>
        </p:nvSpPr>
        <p:spPr bwMode="auto">
          <a:xfrm>
            <a:off x="390525" y="463550"/>
            <a:ext cx="17653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6" action="ppaction://hlinksldjump"/>
              </a:rPr>
              <a:t>Back to Question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6" grpId="0" autoUpdateAnimBg="0"/>
      <p:bldP spid="60437" grpId="0" autoUpdateAnimBg="0"/>
      <p:bldP spid="60452" grpId="0" autoUpdateAnimBg="0"/>
      <p:bldP spid="6045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3619500" y="1054100"/>
            <a:ext cx="2171700" cy="191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210175" y="62928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2" action="ppaction://hlinksldjump"/>
              </a:rPr>
              <a:t>Key Concept 11.1.2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61446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61447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4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3500" y="76200"/>
            <a:ext cx="395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725CFC59-E648-4B9D-9C19-AEC82C9AB779}" type="slidenum">
              <a:rPr lang="en-US" altLang="zh-TW" sz="1400" b="1"/>
              <a:pPr algn="r">
                <a:spcBef>
                  <a:spcPct val="50000"/>
                </a:spcBef>
              </a:pPr>
              <a:t>12</a:t>
            </a:fld>
            <a:r>
              <a:rPr lang="en-US" altLang="zh-TW" sz="1400" b="1"/>
              <a:t>)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6956425" y="1679575"/>
            <a:ext cx="1231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>
                <a:solidFill>
                  <a:srgbClr val="FF0000"/>
                </a:solidFill>
              </a:rPr>
              <a:t>Rotation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7243763" y="2289175"/>
            <a:ext cx="6588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6854825" y="4156075"/>
            <a:ext cx="14351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>
                <a:solidFill>
                  <a:srgbClr val="FF0000"/>
                </a:solidFill>
              </a:rPr>
              <a:t>Reduction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7294563" y="4765675"/>
            <a:ext cx="5572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441325" y="463550"/>
            <a:ext cx="17653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3" action="ppaction://hlinksldjump"/>
              </a:rPr>
              <a:t>Back to Question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grpSp>
        <p:nvGrpSpPr>
          <p:cNvPr id="61476" name="Group 36"/>
          <p:cNvGrpSpPr>
            <a:grpSpLocks/>
          </p:cNvGrpSpPr>
          <p:nvPr/>
        </p:nvGrpSpPr>
        <p:grpSpPr bwMode="auto">
          <a:xfrm>
            <a:off x="400050" y="949325"/>
            <a:ext cx="8288338" cy="2022475"/>
            <a:chOff x="252" y="598"/>
            <a:chExt cx="5221" cy="1274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696" y="664"/>
              <a:ext cx="1368" cy="1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252" y="598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TW"/>
                <a:t>(d)	</a:t>
              </a:r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3893" y="978"/>
              <a:ext cx="158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95300" indent="-495300" algn="l">
                <a:lnSpc>
                  <a:spcPct val="180000"/>
                </a:lnSpc>
                <a:buFontTx/>
                <a:buAutoNum type="romanLcParenBoth"/>
              </a:pPr>
              <a:r>
                <a:rPr lang="en-US" altLang="zh-TW"/>
                <a:t>____________</a:t>
              </a:r>
            </a:p>
            <a:p>
              <a:pPr marL="495300" indent="-495300" algn="l">
                <a:lnSpc>
                  <a:spcPct val="180000"/>
                </a:lnSpc>
                <a:buFontTx/>
                <a:buAutoNum type="romanLcParenBoth"/>
              </a:pPr>
              <a:r>
                <a:rPr lang="en-US" altLang="zh-TW"/>
                <a:t>____________</a:t>
              </a:r>
            </a:p>
          </p:txBody>
        </p:sp>
        <p:pic>
          <p:nvPicPr>
            <p:cNvPr id="61465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9" y="852"/>
              <a:ext cx="1013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75" name="Picture 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4" y="725"/>
              <a:ext cx="744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1479" name="Group 39"/>
          <p:cNvGrpSpPr>
            <a:grpSpLocks/>
          </p:cNvGrpSpPr>
          <p:nvPr/>
        </p:nvGrpSpPr>
        <p:grpSpPr bwMode="auto">
          <a:xfrm>
            <a:off x="400050" y="3425825"/>
            <a:ext cx="8288338" cy="2009775"/>
            <a:chOff x="252" y="2158"/>
            <a:chExt cx="5221" cy="1266"/>
          </a:xfrm>
        </p:grpSpPr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252" y="2158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TW"/>
                <a:t>(e)	</a:t>
              </a: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3893" y="2538"/>
              <a:ext cx="158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95300" indent="-495300" algn="l">
                <a:lnSpc>
                  <a:spcPct val="180000"/>
                </a:lnSpc>
                <a:buFontTx/>
                <a:buAutoNum type="romanLcParenBoth"/>
              </a:pPr>
              <a:r>
                <a:rPr lang="en-US" altLang="zh-TW"/>
                <a:t>____________</a:t>
              </a:r>
            </a:p>
            <a:p>
              <a:pPr marL="495300" indent="-495300" algn="l">
                <a:lnSpc>
                  <a:spcPct val="180000"/>
                </a:lnSpc>
                <a:buFontTx/>
                <a:buAutoNum type="romanLcParenBoth"/>
              </a:pPr>
              <a:r>
                <a:rPr lang="en-US" altLang="zh-TW"/>
                <a:t>____________</a:t>
              </a:r>
            </a:p>
          </p:txBody>
        </p:sp>
        <p:sp>
          <p:nvSpPr>
            <p:cNvPr id="61468" name="Rectangle 28"/>
            <p:cNvSpPr>
              <a:spLocks noChangeArrowheads="1"/>
            </p:cNvSpPr>
            <p:nvPr/>
          </p:nvSpPr>
          <p:spPr bwMode="auto">
            <a:xfrm>
              <a:off x="696" y="2216"/>
              <a:ext cx="1368" cy="1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69" name="Rectangle 29"/>
            <p:cNvSpPr>
              <a:spLocks noChangeArrowheads="1"/>
            </p:cNvSpPr>
            <p:nvPr/>
          </p:nvSpPr>
          <p:spPr bwMode="auto">
            <a:xfrm>
              <a:off x="2280" y="2216"/>
              <a:ext cx="1368" cy="1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1477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6" y="2469"/>
              <a:ext cx="1091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78" name="Picture 3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85" y="2581"/>
              <a:ext cx="76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utoUpdateAnimBg="0"/>
      <p:bldP spid="61453" grpId="0" autoUpdateAnimBg="0"/>
      <p:bldP spid="61454" grpId="0" autoUpdateAnimBg="0"/>
      <p:bldP spid="61458" grpId="0" autoUpdateAnimBg="0"/>
      <p:bldP spid="614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41363" y="1212850"/>
            <a:ext cx="7916862" cy="46656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81050" y="1233488"/>
            <a:ext cx="46529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Congruent Triangles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41363" y="5754688"/>
            <a:ext cx="79168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42950" y="1751013"/>
            <a:ext cx="786606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algn="l">
              <a:lnSpc>
                <a:spcPct val="130000"/>
              </a:lnSpc>
            </a:pPr>
            <a:r>
              <a:rPr lang="en-US" altLang="zh-TW">
                <a:latin typeface="Times New Roman"/>
                <a:ea typeface="CPlantin-Roman" charset="-120"/>
              </a:rPr>
              <a:t>‧</a:t>
            </a:r>
            <a:r>
              <a:rPr lang="en-US" altLang="zh-TW">
                <a:latin typeface="CPlantin-Roman" charset="-120"/>
                <a:ea typeface="CPlantin-Roman" charset="-120"/>
              </a:rPr>
              <a:t>	</a:t>
            </a:r>
            <a:r>
              <a:rPr lang="en-US" altLang="zh-TW"/>
              <a:t>When two triangles are congruent, all their </a:t>
            </a:r>
            <a:r>
              <a:rPr lang="en-US" altLang="zh-TW" b="1">
                <a:solidFill>
                  <a:srgbClr val="FF6600"/>
                </a:solidFill>
              </a:rPr>
              <a:t>corresponding sides</a:t>
            </a:r>
            <a:r>
              <a:rPr lang="en-US" altLang="zh-TW"/>
              <a:t> and </a:t>
            </a:r>
            <a:r>
              <a:rPr lang="en-US" altLang="zh-TW" b="1">
                <a:solidFill>
                  <a:srgbClr val="FF6600"/>
                </a:solidFill>
              </a:rPr>
              <a:t>corresponding angles</a:t>
            </a:r>
            <a:r>
              <a:rPr lang="en-US" altLang="zh-TW"/>
              <a:t> are equal.</a:t>
            </a:r>
          </a:p>
        </p:txBody>
      </p:sp>
      <p:sp>
        <p:nvSpPr>
          <p:cNvPr id="6247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6247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7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63500" y="76200"/>
            <a:ext cx="395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6001F269-8B3E-4A04-B6AC-9E064DDEE267}" type="slidenum">
              <a:rPr lang="en-US" altLang="zh-TW" sz="1400" b="1"/>
              <a:pPr algn="r">
                <a:spcBef>
                  <a:spcPct val="50000"/>
                </a:spcBef>
              </a:pPr>
              <a:t>13</a:t>
            </a:fld>
            <a:r>
              <a:rPr lang="en-US" altLang="zh-TW" sz="1400" b="1"/>
              <a:t>)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3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864225" y="6292850"/>
            <a:ext cx="1247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b="1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Index 11.1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50825" y="13017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C)</a:t>
            </a:r>
          </a:p>
        </p:txBody>
      </p:sp>
      <p:pic>
        <p:nvPicPr>
          <p:cNvPr id="62479" name="Picture 15" descr="D:\Oxford\PPT\Shared\keyconcept3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1462" cy="608012"/>
          </a:xfrm>
          <a:prstGeom prst="rect">
            <a:avLst/>
          </a:prstGeom>
          <a:noFill/>
        </p:spPr>
      </p:pic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1147763" y="2876550"/>
            <a:ext cx="52943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/>
              <a:t>E.g. In the figure,  if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 △</a:t>
            </a:r>
            <a:r>
              <a:rPr lang="en-US" altLang="zh-TW" i="1"/>
              <a:t>XYZ</a:t>
            </a:r>
            <a:r>
              <a:rPr lang="en-US" altLang="zh-TW"/>
              <a:t>,</a:t>
            </a:r>
          </a:p>
        </p:txBody>
      </p:sp>
      <p:grpSp>
        <p:nvGrpSpPr>
          <p:cNvPr id="62491" name="Group 27"/>
          <p:cNvGrpSpPr>
            <a:grpSpLocks/>
          </p:cNvGrpSpPr>
          <p:nvPr/>
        </p:nvGrpSpPr>
        <p:grpSpPr bwMode="auto">
          <a:xfrm>
            <a:off x="6257925" y="3049588"/>
            <a:ext cx="2081213" cy="2339975"/>
            <a:chOff x="3934" y="1849"/>
            <a:chExt cx="1311" cy="1474"/>
          </a:xfrm>
        </p:grpSpPr>
        <p:grpSp>
          <p:nvGrpSpPr>
            <p:cNvPr id="62485" name="Group 21"/>
            <p:cNvGrpSpPr>
              <a:grpSpLocks/>
            </p:cNvGrpSpPr>
            <p:nvPr/>
          </p:nvGrpSpPr>
          <p:grpSpPr bwMode="auto">
            <a:xfrm>
              <a:off x="3934" y="1849"/>
              <a:ext cx="1311" cy="730"/>
              <a:chOff x="3918" y="1737"/>
              <a:chExt cx="1311" cy="730"/>
            </a:xfrm>
          </p:grpSpPr>
          <p:sp>
            <p:nvSpPr>
              <p:cNvPr id="62481" name="AutoShape 17"/>
              <p:cNvSpPr>
                <a:spLocks noChangeArrowheads="1"/>
              </p:cNvSpPr>
              <p:nvPr/>
            </p:nvSpPr>
            <p:spPr bwMode="auto">
              <a:xfrm>
                <a:off x="4112" y="1944"/>
                <a:ext cx="928" cy="392"/>
              </a:xfrm>
              <a:prstGeom prst="triangle">
                <a:avLst>
                  <a:gd name="adj" fmla="val 72301"/>
                </a:avLst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482" name="Text Box 18"/>
              <p:cNvSpPr txBox="1">
                <a:spLocks noChangeArrowheads="1"/>
              </p:cNvSpPr>
              <p:nvPr/>
            </p:nvSpPr>
            <p:spPr bwMode="auto">
              <a:xfrm>
                <a:off x="4694" y="173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5F5F5F"/>
                    </a:solidFill>
                  </a:rPr>
                  <a:t>C</a:t>
                </a:r>
              </a:p>
            </p:txBody>
          </p:sp>
          <p:sp>
            <p:nvSpPr>
              <p:cNvPr id="62483" name="Text Box 19"/>
              <p:cNvSpPr txBox="1">
                <a:spLocks noChangeArrowheads="1"/>
              </p:cNvSpPr>
              <p:nvPr/>
            </p:nvSpPr>
            <p:spPr bwMode="auto">
              <a:xfrm>
                <a:off x="3918" y="221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5F5F5F"/>
                    </a:solidFill>
                  </a:rPr>
                  <a:t>A</a:t>
                </a:r>
              </a:p>
            </p:txBody>
          </p:sp>
          <p:sp>
            <p:nvSpPr>
              <p:cNvPr id="62484" name="Text Box 20"/>
              <p:cNvSpPr txBox="1">
                <a:spLocks noChangeArrowheads="1"/>
              </p:cNvSpPr>
              <p:nvPr/>
            </p:nvSpPr>
            <p:spPr bwMode="auto">
              <a:xfrm>
                <a:off x="5006" y="221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5F5F5F"/>
                    </a:solidFill>
                  </a:rPr>
                  <a:t>B</a:t>
                </a:r>
              </a:p>
            </p:txBody>
          </p:sp>
        </p:grpSp>
        <p:grpSp>
          <p:nvGrpSpPr>
            <p:cNvPr id="62486" name="Group 22"/>
            <p:cNvGrpSpPr>
              <a:grpSpLocks/>
            </p:cNvGrpSpPr>
            <p:nvPr/>
          </p:nvGrpSpPr>
          <p:grpSpPr bwMode="auto">
            <a:xfrm>
              <a:off x="3934" y="2593"/>
              <a:ext cx="1302" cy="730"/>
              <a:chOff x="3918" y="1737"/>
              <a:chExt cx="1302" cy="730"/>
            </a:xfrm>
          </p:grpSpPr>
          <p:sp>
            <p:nvSpPr>
              <p:cNvPr id="62487" name="AutoShape 23"/>
              <p:cNvSpPr>
                <a:spLocks noChangeArrowheads="1"/>
              </p:cNvSpPr>
              <p:nvPr/>
            </p:nvSpPr>
            <p:spPr bwMode="auto">
              <a:xfrm>
                <a:off x="4112" y="1944"/>
                <a:ext cx="928" cy="392"/>
              </a:xfrm>
              <a:prstGeom prst="triangle">
                <a:avLst>
                  <a:gd name="adj" fmla="val 72301"/>
                </a:avLst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488" name="Text Box 24"/>
              <p:cNvSpPr txBox="1">
                <a:spLocks noChangeArrowheads="1"/>
              </p:cNvSpPr>
              <p:nvPr/>
            </p:nvSpPr>
            <p:spPr bwMode="auto">
              <a:xfrm>
                <a:off x="4694" y="1737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5F5F5F"/>
                    </a:solidFill>
                  </a:rPr>
                  <a:t>Z</a:t>
                </a:r>
              </a:p>
            </p:txBody>
          </p:sp>
          <p:sp>
            <p:nvSpPr>
              <p:cNvPr id="62489" name="Text Box 25"/>
              <p:cNvSpPr txBox="1">
                <a:spLocks noChangeArrowheads="1"/>
              </p:cNvSpPr>
              <p:nvPr/>
            </p:nvSpPr>
            <p:spPr bwMode="auto">
              <a:xfrm>
                <a:off x="3918" y="221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5F5F5F"/>
                    </a:solidFill>
                  </a:rPr>
                  <a:t>X</a:t>
                </a:r>
              </a:p>
            </p:txBody>
          </p:sp>
          <p:sp>
            <p:nvSpPr>
              <p:cNvPr id="62490" name="Text Box 26"/>
              <p:cNvSpPr txBox="1">
                <a:spLocks noChangeArrowheads="1"/>
              </p:cNvSpPr>
              <p:nvPr/>
            </p:nvSpPr>
            <p:spPr bwMode="auto">
              <a:xfrm>
                <a:off x="5006" y="2217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5F5F5F"/>
                    </a:solidFill>
                  </a:rPr>
                  <a:t>Y</a:t>
                </a:r>
              </a:p>
            </p:txBody>
          </p:sp>
        </p:grpSp>
      </p:grp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1727200" y="3403600"/>
            <a:ext cx="70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then</a:t>
            </a: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1854200" y="3859213"/>
            <a:ext cx="16129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/>
              <a:t>∠</a:t>
            </a:r>
            <a:r>
              <a:rPr lang="en-US" altLang="zh-TW" i="1"/>
              <a:t>A </a:t>
            </a:r>
            <a:r>
              <a:rPr lang="en-US" altLang="zh-TW"/>
              <a:t>= ∠</a:t>
            </a:r>
            <a:r>
              <a:rPr lang="en-US" altLang="zh-TW" i="1"/>
              <a:t>X</a:t>
            </a:r>
            <a:r>
              <a:rPr lang="en-US" altLang="zh-TW"/>
              <a:t>,</a:t>
            </a:r>
          </a:p>
          <a:p>
            <a:pPr algn="l">
              <a:lnSpc>
                <a:spcPct val="130000"/>
              </a:lnSpc>
            </a:pPr>
            <a:r>
              <a:rPr lang="en-US" altLang="zh-TW"/>
              <a:t>∠</a:t>
            </a:r>
            <a:r>
              <a:rPr lang="en-US" altLang="zh-TW" i="1"/>
              <a:t>B</a:t>
            </a:r>
            <a:r>
              <a:rPr lang="en-US" altLang="zh-TW"/>
              <a:t> = ∠</a:t>
            </a:r>
            <a:r>
              <a:rPr lang="en-US" altLang="zh-TW" i="1"/>
              <a:t>Y</a:t>
            </a:r>
            <a:r>
              <a:rPr lang="en-US" altLang="zh-TW"/>
              <a:t>,</a:t>
            </a:r>
          </a:p>
          <a:p>
            <a:pPr algn="l">
              <a:lnSpc>
                <a:spcPct val="130000"/>
              </a:lnSpc>
            </a:pPr>
            <a:r>
              <a:rPr lang="en-US" altLang="zh-TW"/>
              <a:t>∠</a:t>
            </a:r>
            <a:r>
              <a:rPr lang="en-US" altLang="zh-TW" i="1"/>
              <a:t>C</a:t>
            </a:r>
            <a:r>
              <a:rPr lang="en-US" altLang="zh-TW"/>
              <a:t> = ∠</a:t>
            </a:r>
            <a:r>
              <a:rPr lang="en-US" altLang="zh-TW" i="1"/>
              <a:t>Z</a:t>
            </a:r>
            <a:r>
              <a:rPr lang="en-US" altLang="zh-TW"/>
              <a:t>,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178300" y="3859213"/>
            <a:ext cx="13335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 i="1"/>
              <a:t>AB</a:t>
            </a:r>
            <a:r>
              <a:rPr lang="en-US" altLang="zh-TW"/>
              <a:t> =</a:t>
            </a:r>
            <a:r>
              <a:rPr lang="en-US" altLang="zh-TW" i="1"/>
              <a:t> XY</a:t>
            </a:r>
            <a:r>
              <a:rPr lang="en-US" altLang="zh-TW"/>
              <a:t>,</a:t>
            </a:r>
            <a:br>
              <a:rPr lang="en-US" altLang="zh-TW"/>
            </a:br>
            <a:r>
              <a:rPr lang="en-US" altLang="zh-TW" i="1"/>
              <a:t>BC</a:t>
            </a:r>
            <a:r>
              <a:rPr lang="en-US" altLang="zh-TW"/>
              <a:t> = </a:t>
            </a:r>
            <a:r>
              <a:rPr lang="en-US" altLang="zh-TW" i="1"/>
              <a:t>YZ</a:t>
            </a:r>
            <a:r>
              <a:rPr lang="en-US" altLang="zh-TW"/>
              <a:t>,</a:t>
            </a:r>
          </a:p>
          <a:p>
            <a:pPr algn="l">
              <a:lnSpc>
                <a:spcPct val="130000"/>
              </a:lnSpc>
            </a:pPr>
            <a:r>
              <a:rPr lang="en-US" altLang="zh-TW" i="1"/>
              <a:t>CA </a:t>
            </a:r>
            <a:r>
              <a:rPr lang="en-US" altLang="zh-TW"/>
              <a:t>=</a:t>
            </a:r>
            <a:r>
              <a:rPr lang="en-US" altLang="zh-TW" i="1"/>
              <a:t> ZX</a:t>
            </a:r>
            <a:r>
              <a:rPr lang="en-US" altLang="zh-TW"/>
              <a:t>.</a:t>
            </a:r>
            <a:endParaRPr lang="en-US" altLang="zh-TW" i="1"/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3448050" y="4397375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utoUpdateAnimBg="0"/>
      <p:bldP spid="62480" grpId="0" autoUpdateAnimBg="0"/>
      <p:bldP spid="62492" grpId="0" autoUpdateAnimBg="0"/>
      <p:bldP spid="62493" grpId="0" autoUpdateAnimBg="0"/>
      <p:bldP spid="62494" grpId="0" autoUpdateAnimBg="0"/>
      <p:bldP spid="6249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JKL_Louis\JKP04_05 牛津初中數學\Quick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800" y="682625"/>
            <a:ext cx="1733550" cy="646113"/>
          </a:xfrm>
          <a:prstGeom prst="rect">
            <a:avLst/>
          </a:prstGeom>
          <a:noFill/>
        </p:spPr>
      </p:pic>
      <p:pic>
        <p:nvPicPr>
          <p:cNvPr id="63491" name="Picture 3" descr="C:\JKL_Louis\JKP04_05 牛津初中數學\Solu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800" y="4232275"/>
            <a:ext cx="1376363" cy="290513"/>
          </a:xfrm>
          <a:prstGeom prst="rect">
            <a:avLst/>
          </a:prstGeom>
          <a:noFill/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23900" y="1350963"/>
            <a:ext cx="73279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Name a pair of congruent triangles in the figure.</a:t>
            </a:r>
          </a:p>
        </p:txBody>
      </p:sp>
      <p:sp>
        <p:nvSpPr>
          <p:cNvPr id="6349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6349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49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3500" y="76200"/>
            <a:ext cx="395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7DA7CDA8-66F0-432C-B1DE-BA1236A9D47E}" type="slidenum">
              <a:rPr lang="en-US" altLang="zh-TW" sz="1400" b="1"/>
              <a:pPr algn="r">
                <a:spcBef>
                  <a:spcPct val="50000"/>
                </a:spcBef>
              </a:pPr>
              <a:t>14</a:t>
            </a:fld>
            <a:r>
              <a:rPr lang="en-US" altLang="zh-TW" sz="1400" b="1"/>
              <a:t>)</a:t>
            </a:r>
          </a:p>
        </p:txBody>
      </p:sp>
      <p:grpSp>
        <p:nvGrpSpPr>
          <p:cNvPr id="63512" name="Group 24"/>
          <p:cNvGrpSpPr>
            <a:grpSpLocks/>
          </p:cNvGrpSpPr>
          <p:nvPr/>
        </p:nvGrpSpPr>
        <p:grpSpPr bwMode="auto">
          <a:xfrm>
            <a:off x="1033463" y="1998663"/>
            <a:ext cx="7212012" cy="1700212"/>
            <a:chOff x="651" y="1259"/>
            <a:chExt cx="4543" cy="1071"/>
          </a:xfrm>
        </p:grpSpPr>
        <p:sp>
          <p:nvSpPr>
            <p:cNvPr id="63511" name="Freeform 23"/>
            <p:cNvSpPr>
              <a:spLocks/>
            </p:cNvSpPr>
            <p:nvPr/>
          </p:nvSpPr>
          <p:spPr bwMode="auto">
            <a:xfrm>
              <a:off x="3225" y="1524"/>
              <a:ext cx="1485" cy="531"/>
            </a:xfrm>
            <a:custGeom>
              <a:avLst/>
              <a:gdLst/>
              <a:ahLst/>
              <a:cxnLst>
                <a:cxn ang="0">
                  <a:pos x="0" y="531"/>
                </a:cxn>
                <a:cxn ang="0">
                  <a:pos x="1485" y="531"/>
                </a:cxn>
                <a:cxn ang="0">
                  <a:pos x="1269" y="0"/>
                </a:cxn>
                <a:cxn ang="0">
                  <a:pos x="0" y="531"/>
                </a:cxn>
              </a:cxnLst>
              <a:rect l="0" t="0" r="r" b="b"/>
              <a:pathLst>
                <a:path w="1485" h="531">
                  <a:moveTo>
                    <a:pt x="0" y="531"/>
                  </a:moveTo>
                  <a:lnTo>
                    <a:pt x="1485" y="531"/>
                  </a:lnTo>
                  <a:lnTo>
                    <a:pt x="1269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grpSp>
          <p:nvGrpSpPr>
            <p:cNvPr id="63510" name="Group 22"/>
            <p:cNvGrpSpPr>
              <a:grpSpLocks/>
            </p:cNvGrpSpPr>
            <p:nvPr/>
          </p:nvGrpSpPr>
          <p:grpSpPr bwMode="auto">
            <a:xfrm>
              <a:off x="651" y="1259"/>
              <a:ext cx="4543" cy="1071"/>
              <a:chOff x="651" y="1259"/>
              <a:chExt cx="4543" cy="1071"/>
            </a:xfrm>
          </p:grpSpPr>
          <p:sp>
            <p:nvSpPr>
              <p:cNvPr id="63509" name="Freeform 21"/>
              <p:cNvSpPr>
                <a:spLocks/>
              </p:cNvSpPr>
              <p:nvPr/>
            </p:nvSpPr>
            <p:spPr bwMode="auto">
              <a:xfrm>
                <a:off x="1005" y="1518"/>
                <a:ext cx="1500" cy="537"/>
              </a:xfrm>
              <a:custGeom>
                <a:avLst/>
                <a:gdLst/>
                <a:ahLst/>
                <a:cxnLst>
                  <a:cxn ang="0">
                    <a:pos x="228" y="0"/>
                  </a:cxn>
                  <a:cxn ang="0">
                    <a:pos x="1500" y="537"/>
                  </a:cxn>
                  <a:cxn ang="0">
                    <a:pos x="0" y="537"/>
                  </a:cxn>
                  <a:cxn ang="0">
                    <a:pos x="228" y="0"/>
                  </a:cxn>
                </a:cxnLst>
                <a:rect l="0" t="0" r="r" b="b"/>
                <a:pathLst>
                  <a:path w="1500" h="537">
                    <a:moveTo>
                      <a:pt x="228" y="0"/>
                    </a:moveTo>
                    <a:lnTo>
                      <a:pt x="1500" y="537"/>
                    </a:lnTo>
                    <a:lnTo>
                      <a:pt x="0" y="53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63505" name="Picture 17" descr="D:\Oxford\PPT\S1_ch11\11A_p175fig0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1" y="1259"/>
                <a:ext cx="4543" cy="1071"/>
              </a:xfrm>
              <a:prstGeom prst="rect">
                <a:avLst/>
              </a:prstGeom>
              <a:noFill/>
              <a:effectLst/>
            </p:spPr>
          </p:pic>
        </p:grpSp>
      </p:grp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936625" y="4557713"/>
            <a:ext cx="672623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/>
              <a:t>From the figure, we see that 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 </a:t>
            </a:r>
            <a:r>
              <a:rPr lang="en-US" altLang="zh-TW">
                <a:sym typeface="Symbol" pitchFamily="18" charset="2"/>
              </a:rPr>
              <a:t>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RQP</a:t>
            </a:r>
            <a:r>
              <a:rPr lang="en-US" altLang="zh-TW"/>
              <a:t>.</a:t>
            </a: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4521200" y="5092700"/>
            <a:ext cx="2373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6" grpId="0" build="p" autoUpdateAnimBg="0"/>
      <p:bldP spid="635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JKL_Louis\JKP04_05 牛津初中數學\Quick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800" y="682625"/>
            <a:ext cx="1733550" cy="646113"/>
          </a:xfrm>
          <a:prstGeom prst="rect">
            <a:avLst/>
          </a:prstGeom>
          <a:noFill/>
        </p:spPr>
      </p:pic>
      <p:pic>
        <p:nvPicPr>
          <p:cNvPr id="64515" name="Picture 3" descr="C:\JKL_Louis\JKP04_05 牛津初中數學\Solu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800" y="4359275"/>
            <a:ext cx="1376363" cy="290513"/>
          </a:xfrm>
          <a:prstGeom prst="rect">
            <a:avLst/>
          </a:prstGeom>
          <a:noFill/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990600" y="1262063"/>
            <a:ext cx="77009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Given that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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XYZ</a:t>
            </a:r>
            <a:r>
              <a:rPr lang="en-US" altLang="zh-TW"/>
              <a:t> in the figure, find the unknowns </a:t>
            </a:r>
            <a:r>
              <a:rPr lang="en-US" altLang="zh-TW" i="1"/>
              <a:t>p</a:t>
            </a:r>
            <a:r>
              <a:rPr lang="en-US" altLang="zh-TW"/>
              <a:t>, </a:t>
            </a:r>
            <a:r>
              <a:rPr lang="en-US" altLang="zh-TW" i="1"/>
              <a:t>q</a:t>
            </a:r>
            <a:r>
              <a:rPr lang="en-US" altLang="zh-TW"/>
              <a:t> and </a:t>
            </a:r>
            <a:r>
              <a:rPr lang="en-US" altLang="zh-TW" i="1"/>
              <a:t>r</a:t>
            </a:r>
            <a:r>
              <a:rPr lang="en-US" altLang="zh-TW"/>
              <a:t>.</a:t>
            </a:r>
          </a:p>
        </p:txBody>
      </p:sp>
      <p:sp>
        <p:nvSpPr>
          <p:cNvPr id="6451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6451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51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63500" y="76200"/>
            <a:ext cx="395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8828316B-CB24-43BD-BC3B-126A6CBE7AB1}" type="slidenum">
              <a:rPr lang="en-US" altLang="zh-TW" sz="1400" b="1"/>
              <a:pPr algn="r">
                <a:spcBef>
                  <a:spcPct val="50000"/>
                </a:spcBef>
              </a:pPr>
              <a:t>15</a:t>
            </a:fld>
            <a:r>
              <a:rPr lang="en-US" altLang="zh-TW" sz="1400" b="1"/>
              <a:t>)</a:t>
            </a:r>
          </a:p>
        </p:txBody>
      </p:sp>
      <p:grpSp>
        <p:nvGrpSpPr>
          <p:cNvPr id="64553" name="Group 41"/>
          <p:cNvGrpSpPr>
            <a:grpSpLocks/>
          </p:cNvGrpSpPr>
          <p:nvPr/>
        </p:nvGrpSpPr>
        <p:grpSpPr bwMode="auto">
          <a:xfrm>
            <a:off x="1708150" y="2019300"/>
            <a:ext cx="5561013" cy="2230438"/>
            <a:chOff x="1076" y="1272"/>
            <a:chExt cx="3503" cy="1405"/>
          </a:xfrm>
        </p:grpSpPr>
        <p:sp>
          <p:nvSpPr>
            <p:cNvPr id="64552" name="Freeform 40"/>
            <p:cNvSpPr>
              <a:spLocks/>
            </p:cNvSpPr>
            <p:nvPr/>
          </p:nvSpPr>
          <p:spPr bwMode="auto">
            <a:xfrm>
              <a:off x="3200" y="1608"/>
              <a:ext cx="1112" cy="788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1112" y="592"/>
                </a:cxn>
                <a:cxn ang="0">
                  <a:pos x="0" y="788"/>
                </a:cxn>
                <a:cxn ang="0">
                  <a:pos x="396" y="0"/>
                </a:cxn>
              </a:cxnLst>
              <a:rect l="0" t="0" r="r" b="b"/>
              <a:pathLst>
                <a:path w="1112" h="788">
                  <a:moveTo>
                    <a:pt x="396" y="0"/>
                  </a:moveTo>
                  <a:lnTo>
                    <a:pt x="1112" y="592"/>
                  </a:lnTo>
                  <a:lnTo>
                    <a:pt x="0" y="78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grpSp>
          <p:nvGrpSpPr>
            <p:cNvPr id="64551" name="Group 39"/>
            <p:cNvGrpSpPr>
              <a:grpSpLocks/>
            </p:cNvGrpSpPr>
            <p:nvPr/>
          </p:nvGrpSpPr>
          <p:grpSpPr bwMode="auto">
            <a:xfrm>
              <a:off x="1076" y="1272"/>
              <a:ext cx="3503" cy="1405"/>
              <a:chOff x="1076" y="1272"/>
              <a:chExt cx="3503" cy="1405"/>
            </a:xfrm>
          </p:grpSpPr>
          <p:sp>
            <p:nvSpPr>
              <p:cNvPr id="64550" name="Freeform 38"/>
              <p:cNvSpPr>
                <a:spLocks/>
              </p:cNvSpPr>
              <p:nvPr/>
            </p:nvSpPr>
            <p:spPr bwMode="auto">
              <a:xfrm>
                <a:off x="1344" y="1508"/>
                <a:ext cx="1160" cy="940"/>
              </a:xfrm>
              <a:custGeom>
                <a:avLst/>
                <a:gdLst/>
                <a:ahLst/>
                <a:cxnLst>
                  <a:cxn ang="0">
                    <a:pos x="892" y="0"/>
                  </a:cxn>
                  <a:cxn ang="0">
                    <a:pos x="1160" y="940"/>
                  </a:cxn>
                  <a:cxn ang="0">
                    <a:pos x="0" y="500"/>
                  </a:cxn>
                  <a:cxn ang="0">
                    <a:pos x="892" y="0"/>
                  </a:cxn>
                </a:cxnLst>
                <a:rect l="0" t="0" r="r" b="b"/>
                <a:pathLst>
                  <a:path w="1160" h="940">
                    <a:moveTo>
                      <a:pt x="892" y="0"/>
                    </a:moveTo>
                    <a:lnTo>
                      <a:pt x="1160" y="940"/>
                    </a:lnTo>
                    <a:lnTo>
                      <a:pt x="0" y="500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64526" name="Picture 14" descr="D:\Oxford\PPT\S1_ch11\11A_p175fig05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6" y="1272"/>
                <a:ext cx="3503" cy="1405"/>
              </a:xfrm>
              <a:prstGeom prst="rect">
                <a:avLst/>
              </a:prstGeom>
              <a:noFill/>
              <a:effectLst/>
            </p:spPr>
          </p:pic>
        </p:grpSp>
      </p:grpSp>
      <p:grpSp>
        <p:nvGrpSpPr>
          <p:cNvPr id="64546" name="Group 34"/>
          <p:cNvGrpSpPr>
            <a:grpSpLocks/>
          </p:cNvGrpSpPr>
          <p:nvPr/>
        </p:nvGrpSpPr>
        <p:grpSpPr bwMode="auto">
          <a:xfrm>
            <a:off x="554038" y="4710113"/>
            <a:ext cx="8475662" cy="895350"/>
            <a:chOff x="349" y="3039"/>
            <a:chExt cx="5339" cy="564"/>
          </a:xfrm>
        </p:grpSpPr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650" y="3039"/>
              <a:ext cx="5038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zh-TW"/>
                <a:t>For two congruent triangles, their corresponding sides and angles are equal.</a:t>
              </a:r>
            </a:p>
          </p:txBody>
        </p:sp>
        <p:sp>
          <p:nvSpPr>
            <p:cNvPr id="64527" name="Rectangle 15"/>
            <p:cNvSpPr>
              <a:spLocks noChangeArrowheads="1"/>
            </p:cNvSpPr>
            <p:nvPr/>
          </p:nvSpPr>
          <p:spPr bwMode="auto">
            <a:xfrm rot="10800000">
              <a:off x="349" y="306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∴</a:t>
              </a:r>
            </a:p>
          </p:txBody>
        </p:sp>
      </p:grpSp>
      <p:grpSp>
        <p:nvGrpSpPr>
          <p:cNvPr id="64547" name="Group 35"/>
          <p:cNvGrpSpPr>
            <a:grpSpLocks/>
          </p:cNvGrpSpPr>
          <p:nvPr/>
        </p:nvGrpSpPr>
        <p:grpSpPr bwMode="auto">
          <a:xfrm>
            <a:off x="554038" y="5664200"/>
            <a:ext cx="1814512" cy="566738"/>
            <a:chOff x="349" y="3568"/>
            <a:chExt cx="1143" cy="357"/>
          </a:xfrm>
        </p:grpSpPr>
        <p:sp>
          <p:nvSpPr>
            <p:cNvPr id="64528" name="Rectangle 16"/>
            <p:cNvSpPr>
              <a:spLocks noChangeArrowheads="1"/>
            </p:cNvSpPr>
            <p:nvPr/>
          </p:nvSpPr>
          <p:spPr bwMode="auto">
            <a:xfrm>
              <a:off x="349" y="362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∴</a:t>
              </a:r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650" y="3568"/>
              <a:ext cx="84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i="1"/>
                <a:t>p</a:t>
              </a:r>
              <a:r>
                <a:rPr lang="en-US" altLang="zh-TW"/>
                <a:t> =  6 cm</a:t>
              </a:r>
            </a:p>
          </p:txBody>
        </p:sp>
      </p:grpSp>
      <p:grpSp>
        <p:nvGrpSpPr>
          <p:cNvPr id="64548" name="Group 36"/>
          <p:cNvGrpSpPr>
            <a:grpSpLocks/>
          </p:cNvGrpSpPr>
          <p:nvPr/>
        </p:nvGrpSpPr>
        <p:grpSpPr bwMode="auto">
          <a:xfrm>
            <a:off x="2336800" y="5664200"/>
            <a:ext cx="1744663" cy="566738"/>
            <a:chOff x="1472" y="3568"/>
            <a:chExt cx="1099" cy="357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1472" y="3568"/>
              <a:ext cx="164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/>
                <a:t>,</a:t>
              </a:r>
            </a:p>
          </p:txBody>
        </p:sp>
        <p:sp>
          <p:nvSpPr>
            <p:cNvPr id="64533" name="Rectangle 21"/>
            <p:cNvSpPr>
              <a:spLocks noChangeArrowheads="1"/>
            </p:cNvSpPr>
            <p:nvPr/>
          </p:nvSpPr>
          <p:spPr bwMode="auto">
            <a:xfrm>
              <a:off x="1729" y="3568"/>
              <a:ext cx="84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i="1"/>
                <a:t>q</a:t>
              </a:r>
              <a:r>
                <a:rPr lang="en-US" altLang="zh-TW"/>
                <a:t> =  5 cm</a:t>
              </a:r>
            </a:p>
          </p:txBody>
        </p:sp>
      </p:grpSp>
      <p:grpSp>
        <p:nvGrpSpPr>
          <p:cNvPr id="64549" name="Group 37"/>
          <p:cNvGrpSpPr>
            <a:grpSpLocks/>
          </p:cNvGrpSpPr>
          <p:nvPr/>
        </p:nvGrpSpPr>
        <p:grpSpPr bwMode="auto">
          <a:xfrm>
            <a:off x="4075113" y="5664200"/>
            <a:ext cx="1487487" cy="566738"/>
            <a:chOff x="2567" y="3568"/>
            <a:chExt cx="937" cy="357"/>
          </a:xfrm>
        </p:grpSpPr>
        <p:sp>
          <p:nvSpPr>
            <p:cNvPr id="64534" name="Rectangle 22"/>
            <p:cNvSpPr>
              <a:spLocks noChangeArrowheads="1"/>
            </p:cNvSpPr>
            <p:nvPr/>
          </p:nvSpPr>
          <p:spPr bwMode="auto">
            <a:xfrm>
              <a:off x="2567" y="3568"/>
              <a:ext cx="164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/>
                <a:t>,</a:t>
              </a:r>
            </a:p>
          </p:txBody>
        </p:sp>
        <p:sp>
          <p:nvSpPr>
            <p:cNvPr id="64535" name="Rectangle 23"/>
            <p:cNvSpPr>
              <a:spLocks noChangeArrowheads="1"/>
            </p:cNvSpPr>
            <p:nvPr/>
          </p:nvSpPr>
          <p:spPr bwMode="auto">
            <a:xfrm>
              <a:off x="2792" y="3568"/>
              <a:ext cx="71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i="1"/>
                <a:t>r</a:t>
              </a:r>
              <a:r>
                <a:rPr lang="en-US" altLang="zh-TW"/>
                <a:t> =  50</a:t>
              </a:r>
              <a:r>
                <a:rPr lang="en-US" altLang="zh-TW">
                  <a:cs typeface="Times New Roman" pitchFamily="18" charset="0"/>
                </a:rPr>
                <a:t>°</a:t>
              </a:r>
              <a:endParaRPr lang="en-US" altLang="zh-TW"/>
            </a:p>
          </p:txBody>
        </p:sp>
      </p:grpSp>
      <p:grpSp>
        <p:nvGrpSpPr>
          <p:cNvPr id="64538" name="Group 26"/>
          <p:cNvGrpSpPr>
            <a:grpSpLocks/>
          </p:cNvGrpSpPr>
          <p:nvPr/>
        </p:nvGrpSpPr>
        <p:grpSpPr bwMode="auto">
          <a:xfrm>
            <a:off x="1625600" y="6172200"/>
            <a:ext cx="698500" cy="63500"/>
            <a:chOff x="1024" y="3968"/>
            <a:chExt cx="440" cy="40"/>
          </a:xfrm>
        </p:grpSpPr>
        <p:sp>
          <p:nvSpPr>
            <p:cNvPr id="64536" name="Line 24"/>
            <p:cNvSpPr>
              <a:spLocks noChangeShapeType="1"/>
            </p:cNvSpPr>
            <p:nvPr/>
          </p:nvSpPr>
          <p:spPr bwMode="auto">
            <a:xfrm>
              <a:off x="1024" y="396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>
              <a:off x="1024" y="400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4540" name="Group 28"/>
          <p:cNvGrpSpPr>
            <a:grpSpLocks/>
          </p:cNvGrpSpPr>
          <p:nvPr/>
        </p:nvGrpSpPr>
        <p:grpSpPr bwMode="auto">
          <a:xfrm>
            <a:off x="3352800" y="6172200"/>
            <a:ext cx="698500" cy="63500"/>
            <a:chOff x="1024" y="3968"/>
            <a:chExt cx="440" cy="40"/>
          </a:xfrm>
        </p:grpSpPr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>
              <a:off x="1024" y="396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4542" name="Line 30"/>
            <p:cNvSpPr>
              <a:spLocks noChangeShapeType="1"/>
            </p:cNvSpPr>
            <p:nvPr/>
          </p:nvSpPr>
          <p:spPr bwMode="auto">
            <a:xfrm>
              <a:off x="1024" y="400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4543" name="Group 31"/>
          <p:cNvGrpSpPr>
            <a:grpSpLocks/>
          </p:cNvGrpSpPr>
          <p:nvPr/>
        </p:nvGrpSpPr>
        <p:grpSpPr bwMode="auto">
          <a:xfrm>
            <a:off x="5003800" y="6172200"/>
            <a:ext cx="508000" cy="63500"/>
            <a:chOff x="1024" y="3968"/>
            <a:chExt cx="440" cy="40"/>
          </a:xfrm>
        </p:grpSpPr>
        <p:sp>
          <p:nvSpPr>
            <p:cNvPr id="64544" name="Line 32"/>
            <p:cNvSpPr>
              <a:spLocks noChangeShapeType="1"/>
            </p:cNvSpPr>
            <p:nvPr/>
          </p:nvSpPr>
          <p:spPr bwMode="auto">
            <a:xfrm>
              <a:off x="1024" y="396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4545" name="Line 33"/>
            <p:cNvSpPr>
              <a:spLocks noChangeShapeType="1"/>
            </p:cNvSpPr>
            <p:nvPr/>
          </p:nvSpPr>
          <p:spPr bwMode="auto">
            <a:xfrm>
              <a:off x="1024" y="400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400050" y="1352550"/>
            <a:ext cx="76882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en-US" altLang="zh-TW"/>
              <a:t>Write down the congruent triangles in each of the following.</a:t>
            </a:r>
          </a:p>
        </p:txBody>
      </p:sp>
      <p:pic>
        <p:nvPicPr>
          <p:cNvPr id="65546" name="Picture 10" descr="C:\JKL_Louis\JKP04_05 牛津初中數學\Solu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5154613"/>
            <a:ext cx="1376363" cy="303212"/>
          </a:xfrm>
          <a:prstGeom prst="rect">
            <a:avLst/>
          </a:prstGeom>
          <a:noFill/>
        </p:spPr>
      </p:pic>
      <p:sp>
        <p:nvSpPr>
          <p:cNvPr id="65547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65548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4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3500" y="76200"/>
            <a:ext cx="395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781CF5B8-2795-4744-AC7A-F0D3F3AE8138}" type="slidenum">
              <a:rPr lang="en-US" altLang="zh-TW" sz="1400" b="1"/>
              <a:pPr algn="r">
                <a:spcBef>
                  <a:spcPct val="50000"/>
                </a:spcBef>
              </a:pPr>
              <a:t>16</a:t>
            </a:fld>
            <a:r>
              <a:rPr lang="en-US" altLang="zh-TW" sz="1400" b="1"/>
              <a:t>)</a:t>
            </a:r>
          </a:p>
        </p:txBody>
      </p:sp>
      <p:grpSp>
        <p:nvGrpSpPr>
          <p:cNvPr id="65558" name="Group 22"/>
          <p:cNvGrpSpPr>
            <a:grpSpLocks noChangeAspect="1"/>
          </p:cNvGrpSpPr>
          <p:nvPr/>
        </p:nvGrpSpPr>
        <p:grpSpPr bwMode="auto">
          <a:xfrm>
            <a:off x="280988" y="485775"/>
            <a:ext cx="2357437" cy="828675"/>
            <a:chOff x="1071" y="2541"/>
            <a:chExt cx="3704" cy="1302"/>
          </a:xfrm>
        </p:grpSpPr>
        <p:sp>
          <p:nvSpPr>
            <p:cNvPr id="65559" name="Freeform 23"/>
            <p:cNvSpPr>
              <a:spLocks noChangeAspect="1"/>
            </p:cNvSpPr>
            <p:nvPr/>
          </p:nvSpPr>
          <p:spPr bwMode="auto">
            <a:xfrm>
              <a:off x="1934" y="2949"/>
              <a:ext cx="2726" cy="756"/>
            </a:xfrm>
            <a:custGeom>
              <a:avLst/>
              <a:gdLst/>
              <a:ahLst/>
              <a:cxnLst>
                <a:cxn ang="0">
                  <a:pos x="121" y="69"/>
                </a:cxn>
                <a:cxn ang="0">
                  <a:pos x="0" y="421"/>
                </a:cxn>
                <a:cxn ang="0">
                  <a:pos x="164" y="584"/>
                </a:cxn>
                <a:cxn ang="0">
                  <a:pos x="2012" y="602"/>
                </a:cxn>
                <a:cxn ang="0">
                  <a:pos x="2098" y="602"/>
                </a:cxn>
                <a:cxn ang="0">
                  <a:pos x="2107" y="756"/>
                </a:cxn>
                <a:cxn ang="0">
                  <a:pos x="2726" y="756"/>
                </a:cxn>
                <a:cxn ang="0">
                  <a:pos x="2726" y="258"/>
                </a:cxn>
                <a:cxn ang="0">
                  <a:pos x="2064" y="258"/>
                </a:cxn>
                <a:cxn ang="0">
                  <a:pos x="2055" y="137"/>
                </a:cxn>
                <a:cxn ang="0">
                  <a:pos x="1049" y="0"/>
                </a:cxn>
                <a:cxn ang="0">
                  <a:pos x="121" y="69"/>
                </a:cxn>
              </a:cxnLst>
              <a:rect l="0" t="0" r="r" b="b"/>
              <a:pathLst>
                <a:path w="2726" h="756">
                  <a:moveTo>
                    <a:pt x="121" y="69"/>
                  </a:moveTo>
                  <a:lnTo>
                    <a:pt x="0" y="421"/>
                  </a:lnTo>
                  <a:lnTo>
                    <a:pt x="164" y="584"/>
                  </a:lnTo>
                  <a:lnTo>
                    <a:pt x="2012" y="602"/>
                  </a:lnTo>
                  <a:lnTo>
                    <a:pt x="2098" y="602"/>
                  </a:lnTo>
                  <a:lnTo>
                    <a:pt x="2107" y="756"/>
                  </a:lnTo>
                  <a:lnTo>
                    <a:pt x="2726" y="756"/>
                  </a:lnTo>
                  <a:lnTo>
                    <a:pt x="2726" y="258"/>
                  </a:lnTo>
                  <a:lnTo>
                    <a:pt x="2064" y="258"/>
                  </a:lnTo>
                  <a:lnTo>
                    <a:pt x="2055" y="137"/>
                  </a:lnTo>
                  <a:lnTo>
                    <a:pt x="1049" y="0"/>
                  </a:lnTo>
                  <a:lnTo>
                    <a:pt x="121" y="6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65560" name="Picture 24" descr="D:\Oxford\PPT\Shared\ExtraEg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" y="2541"/>
              <a:ext cx="3704" cy="1302"/>
            </a:xfrm>
            <a:prstGeom prst="rect">
              <a:avLst/>
            </a:prstGeom>
            <a:noFill/>
          </p:spPr>
        </p:pic>
      </p:grpSp>
      <p:grpSp>
        <p:nvGrpSpPr>
          <p:cNvPr id="65653" name="Group 117"/>
          <p:cNvGrpSpPr>
            <a:grpSpLocks/>
          </p:cNvGrpSpPr>
          <p:nvPr/>
        </p:nvGrpSpPr>
        <p:grpSpPr bwMode="auto">
          <a:xfrm>
            <a:off x="400050" y="1958975"/>
            <a:ext cx="3484563" cy="2595563"/>
            <a:chOff x="252" y="1234"/>
            <a:chExt cx="2195" cy="1635"/>
          </a:xfrm>
        </p:grpSpPr>
        <p:sp>
          <p:nvSpPr>
            <p:cNvPr id="65561" name="Text Box 25"/>
            <p:cNvSpPr txBox="1">
              <a:spLocks noChangeArrowheads="1"/>
            </p:cNvSpPr>
            <p:nvPr/>
          </p:nvSpPr>
          <p:spPr bwMode="auto">
            <a:xfrm>
              <a:off x="252" y="123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(a)</a:t>
              </a:r>
            </a:p>
          </p:txBody>
        </p:sp>
        <p:grpSp>
          <p:nvGrpSpPr>
            <p:cNvPr id="65609" name="Group 73"/>
            <p:cNvGrpSpPr>
              <a:grpSpLocks/>
            </p:cNvGrpSpPr>
            <p:nvPr/>
          </p:nvGrpSpPr>
          <p:grpSpPr bwMode="auto">
            <a:xfrm>
              <a:off x="297" y="1275"/>
              <a:ext cx="2150" cy="1594"/>
              <a:chOff x="265" y="1275"/>
              <a:chExt cx="2150" cy="1594"/>
            </a:xfrm>
          </p:grpSpPr>
          <p:grpSp>
            <p:nvGrpSpPr>
              <p:cNvPr id="65586" name="Group 50"/>
              <p:cNvGrpSpPr>
                <a:grpSpLocks/>
              </p:cNvGrpSpPr>
              <p:nvPr/>
            </p:nvGrpSpPr>
            <p:grpSpPr bwMode="auto">
              <a:xfrm>
                <a:off x="265" y="1315"/>
                <a:ext cx="1119" cy="1554"/>
                <a:chOff x="449" y="1171"/>
                <a:chExt cx="1119" cy="1554"/>
              </a:xfrm>
            </p:grpSpPr>
            <p:grpSp>
              <p:nvGrpSpPr>
                <p:cNvPr id="65570" name="Group 34"/>
                <p:cNvGrpSpPr>
                  <a:grpSpLocks/>
                </p:cNvGrpSpPr>
                <p:nvPr/>
              </p:nvGrpSpPr>
              <p:grpSpPr bwMode="auto">
                <a:xfrm>
                  <a:off x="632" y="1389"/>
                  <a:ext cx="810" cy="1150"/>
                  <a:chOff x="632" y="1389"/>
                  <a:chExt cx="810" cy="1150"/>
                </a:xfrm>
              </p:grpSpPr>
              <p:sp>
                <p:nvSpPr>
                  <p:cNvPr id="65563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1389"/>
                    <a:ext cx="752" cy="1139"/>
                  </a:xfrm>
                  <a:prstGeom prst="triangle">
                    <a:avLst>
                      <a:gd name="adj" fmla="val 87667"/>
                    </a:avLst>
                  </a:prstGeom>
                  <a:solidFill>
                    <a:srgbClr val="FFE5FF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564" name="Arc 28"/>
                  <p:cNvSpPr>
                    <a:spLocks/>
                  </p:cNvSpPr>
                  <p:nvPr/>
                </p:nvSpPr>
                <p:spPr bwMode="auto">
                  <a:xfrm>
                    <a:off x="648" y="2419"/>
                    <a:ext cx="108" cy="107"/>
                  </a:xfrm>
                  <a:custGeom>
                    <a:avLst/>
                    <a:gdLst>
                      <a:gd name="G0" fmla="+- 0 0 0"/>
                      <a:gd name="G1" fmla="+- 18818 0 0"/>
                      <a:gd name="G2" fmla="+- 21600 0 0"/>
                      <a:gd name="T0" fmla="*/ 10604 w 21600"/>
                      <a:gd name="T1" fmla="*/ 0 h 21305"/>
                      <a:gd name="T2" fmla="*/ 21456 w 21600"/>
                      <a:gd name="T3" fmla="*/ 21305 h 21305"/>
                      <a:gd name="T4" fmla="*/ 0 w 21600"/>
                      <a:gd name="T5" fmla="*/ 18818 h 21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305" fill="none" extrusionOk="0">
                        <a:moveTo>
                          <a:pt x="10603" y="0"/>
                        </a:moveTo>
                        <a:cubicBezTo>
                          <a:pt x="17397" y="3828"/>
                          <a:pt x="21600" y="11020"/>
                          <a:pt x="21600" y="18818"/>
                        </a:cubicBezTo>
                        <a:cubicBezTo>
                          <a:pt x="21600" y="19649"/>
                          <a:pt x="21552" y="20479"/>
                          <a:pt x="21456" y="21305"/>
                        </a:cubicBezTo>
                      </a:path>
                      <a:path w="21600" h="21305" stroke="0" extrusionOk="0">
                        <a:moveTo>
                          <a:pt x="10603" y="0"/>
                        </a:moveTo>
                        <a:cubicBezTo>
                          <a:pt x="17397" y="3828"/>
                          <a:pt x="21600" y="11020"/>
                          <a:pt x="21600" y="18818"/>
                        </a:cubicBezTo>
                        <a:cubicBezTo>
                          <a:pt x="21600" y="19649"/>
                          <a:pt x="21552" y="20479"/>
                          <a:pt x="21456" y="21305"/>
                        </a:cubicBezTo>
                        <a:lnTo>
                          <a:pt x="0" y="1881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565" name="Arc 29"/>
                  <p:cNvSpPr>
                    <a:spLocks/>
                  </p:cNvSpPr>
                  <p:nvPr/>
                </p:nvSpPr>
                <p:spPr bwMode="auto">
                  <a:xfrm>
                    <a:off x="1292" y="2413"/>
                    <a:ext cx="129" cy="121"/>
                  </a:xfrm>
                  <a:custGeom>
                    <a:avLst/>
                    <a:gdLst>
                      <a:gd name="G0" fmla="+- 21558 0 0"/>
                      <a:gd name="G1" fmla="+- 20165 0 0"/>
                      <a:gd name="G2" fmla="+- 21600 0 0"/>
                      <a:gd name="T0" fmla="*/ 0 w 21558"/>
                      <a:gd name="T1" fmla="*/ 18820 h 20165"/>
                      <a:gd name="T2" fmla="*/ 13816 w 21558"/>
                      <a:gd name="T3" fmla="*/ 0 h 20165"/>
                      <a:gd name="T4" fmla="*/ 21558 w 21558"/>
                      <a:gd name="T5" fmla="*/ 20165 h 20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58" h="20165" fill="none" extrusionOk="0">
                        <a:moveTo>
                          <a:pt x="-1" y="18819"/>
                        </a:moveTo>
                        <a:cubicBezTo>
                          <a:pt x="526" y="10383"/>
                          <a:pt x="5925" y="3029"/>
                          <a:pt x="13816" y="0"/>
                        </a:cubicBezTo>
                      </a:path>
                      <a:path w="21558" h="20165" stroke="0" extrusionOk="0">
                        <a:moveTo>
                          <a:pt x="-1" y="18819"/>
                        </a:moveTo>
                        <a:cubicBezTo>
                          <a:pt x="526" y="10383"/>
                          <a:pt x="5925" y="3029"/>
                          <a:pt x="13816" y="0"/>
                        </a:cubicBezTo>
                        <a:lnTo>
                          <a:pt x="21558" y="20165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566" name="Arc 30"/>
                  <p:cNvSpPr>
                    <a:spLocks/>
                  </p:cNvSpPr>
                  <p:nvPr/>
                </p:nvSpPr>
                <p:spPr bwMode="auto">
                  <a:xfrm>
                    <a:off x="1261" y="2374"/>
                    <a:ext cx="181" cy="165"/>
                  </a:xfrm>
                  <a:custGeom>
                    <a:avLst/>
                    <a:gdLst>
                      <a:gd name="G0" fmla="+- 21553 0 0"/>
                      <a:gd name="G1" fmla="+- 19557 0 0"/>
                      <a:gd name="G2" fmla="+- 21600 0 0"/>
                      <a:gd name="T0" fmla="*/ 0 w 21553"/>
                      <a:gd name="T1" fmla="*/ 18138 h 19557"/>
                      <a:gd name="T2" fmla="*/ 12382 w 21553"/>
                      <a:gd name="T3" fmla="*/ 0 h 19557"/>
                      <a:gd name="T4" fmla="*/ 21553 w 21553"/>
                      <a:gd name="T5" fmla="*/ 19557 h 19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53" h="19557" fill="none" extrusionOk="0">
                        <a:moveTo>
                          <a:pt x="-1" y="18137"/>
                        </a:moveTo>
                        <a:cubicBezTo>
                          <a:pt x="516" y="10288"/>
                          <a:pt x="5259" y="3340"/>
                          <a:pt x="12382" y="0"/>
                        </a:cubicBezTo>
                      </a:path>
                      <a:path w="21553" h="19557" stroke="0" extrusionOk="0">
                        <a:moveTo>
                          <a:pt x="-1" y="18137"/>
                        </a:moveTo>
                        <a:cubicBezTo>
                          <a:pt x="516" y="10288"/>
                          <a:pt x="5259" y="3340"/>
                          <a:pt x="12382" y="0"/>
                        </a:cubicBezTo>
                        <a:lnTo>
                          <a:pt x="21553" y="1955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567" name="Arc 31"/>
                  <p:cNvSpPr>
                    <a:spLocks/>
                  </p:cNvSpPr>
                  <p:nvPr/>
                </p:nvSpPr>
                <p:spPr bwMode="auto">
                  <a:xfrm>
                    <a:off x="1238" y="1431"/>
                    <a:ext cx="59" cy="75"/>
                  </a:xfrm>
                  <a:custGeom>
                    <a:avLst/>
                    <a:gdLst>
                      <a:gd name="G0" fmla="+- 13490 0 0"/>
                      <a:gd name="G1" fmla="+- 0 0 0"/>
                      <a:gd name="G2" fmla="+- 21600 0 0"/>
                      <a:gd name="T0" fmla="*/ 16831 w 16831"/>
                      <a:gd name="T1" fmla="*/ 21340 h 21600"/>
                      <a:gd name="T2" fmla="*/ 0 w 16831"/>
                      <a:gd name="T3" fmla="*/ 16870 h 21600"/>
                      <a:gd name="T4" fmla="*/ 13490 w 16831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831" h="21600" fill="none" extrusionOk="0">
                        <a:moveTo>
                          <a:pt x="16831" y="21340"/>
                        </a:moveTo>
                        <a:cubicBezTo>
                          <a:pt x="15725" y="21513"/>
                          <a:pt x="14608" y="21599"/>
                          <a:pt x="13490" y="21600"/>
                        </a:cubicBezTo>
                        <a:cubicBezTo>
                          <a:pt x="8586" y="21600"/>
                          <a:pt x="3829" y="19931"/>
                          <a:pt x="0" y="16869"/>
                        </a:cubicBezTo>
                      </a:path>
                      <a:path w="16831" h="21600" stroke="0" extrusionOk="0">
                        <a:moveTo>
                          <a:pt x="16831" y="21340"/>
                        </a:moveTo>
                        <a:cubicBezTo>
                          <a:pt x="15725" y="21513"/>
                          <a:pt x="14608" y="21599"/>
                          <a:pt x="13490" y="21600"/>
                        </a:cubicBezTo>
                        <a:cubicBezTo>
                          <a:pt x="8586" y="21600"/>
                          <a:pt x="3829" y="19931"/>
                          <a:pt x="0" y="16869"/>
                        </a:cubicBezTo>
                        <a:lnTo>
                          <a:pt x="13490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568" name="Arc 32"/>
                  <p:cNvSpPr>
                    <a:spLocks/>
                  </p:cNvSpPr>
                  <p:nvPr/>
                </p:nvSpPr>
                <p:spPr bwMode="auto">
                  <a:xfrm>
                    <a:off x="1221" y="1431"/>
                    <a:ext cx="77" cy="105"/>
                  </a:xfrm>
                  <a:custGeom>
                    <a:avLst/>
                    <a:gdLst>
                      <a:gd name="G0" fmla="+- 12245 0 0"/>
                      <a:gd name="G1" fmla="+- 0 0 0"/>
                      <a:gd name="G2" fmla="+- 21600 0 0"/>
                      <a:gd name="T0" fmla="*/ 15586 w 15586"/>
                      <a:gd name="T1" fmla="*/ 21340 h 21600"/>
                      <a:gd name="T2" fmla="*/ 0 w 15586"/>
                      <a:gd name="T3" fmla="*/ 17794 h 21600"/>
                      <a:gd name="T4" fmla="*/ 12245 w 15586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86" h="21600" fill="none" extrusionOk="0">
                        <a:moveTo>
                          <a:pt x="15586" y="21340"/>
                        </a:moveTo>
                        <a:cubicBezTo>
                          <a:pt x="14480" y="21513"/>
                          <a:pt x="13363" y="21599"/>
                          <a:pt x="12245" y="21600"/>
                        </a:cubicBezTo>
                        <a:cubicBezTo>
                          <a:pt x="7872" y="21600"/>
                          <a:pt x="3602" y="20272"/>
                          <a:pt x="0" y="17793"/>
                        </a:cubicBezTo>
                      </a:path>
                      <a:path w="15586" h="21600" stroke="0" extrusionOk="0">
                        <a:moveTo>
                          <a:pt x="15586" y="21340"/>
                        </a:moveTo>
                        <a:cubicBezTo>
                          <a:pt x="14480" y="21513"/>
                          <a:pt x="13363" y="21599"/>
                          <a:pt x="12245" y="21600"/>
                        </a:cubicBezTo>
                        <a:cubicBezTo>
                          <a:pt x="7872" y="21600"/>
                          <a:pt x="3602" y="20272"/>
                          <a:pt x="0" y="17793"/>
                        </a:cubicBezTo>
                        <a:lnTo>
                          <a:pt x="12245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569" name="Arc 33"/>
                  <p:cNvSpPr>
                    <a:spLocks/>
                  </p:cNvSpPr>
                  <p:nvPr/>
                </p:nvSpPr>
                <p:spPr bwMode="auto">
                  <a:xfrm>
                    <a:off x="1206" y="1419"/>
                    <a:ext cx="95" cy="150"/>
                  </a:xfrm>
                  <a:custGeom>
                    <a:avLst/>
                    <a:gdLst>
                      <a:gd name="G0" fmla="+- 12245 0 0"/>
                      <a:gd name="G1" fmla="+- 0 0 0"/>
                      <a:gd name="G2" fmla="+- 21600 0 0"/>
                      <a:gd name="T0" fmla="*/ 13475 w 13475"/>
                      <a:gd name="T1" fmla="*/ 21565 h 21600"/>
                      <a:gd name="T2" fmla="*/ 0 w 13475"/>
                      <a:gd name="T3" fmla="*/ 17794 h 21600"/>
                      <a:gd name="T4" fmla="*/ 12245 w 13475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475" h="21600" fill="none" extrusionOk="0">
                        <a:moveTo>
                          <a:pt x="13474" y="21564"/>
                        </a:moveTo>
                        <a:cubicBezTo>
                          <a:pt x="13065" y="21588"/>
                          <a:pt x="12655" y="21599"/>
                          <a:pt x="12245" y="21600"/>
                        </a:cubicBezTo>
                        <a:cubicBezTo>
                          <a:pt x="7872" y="21600"/>
                          <a:pt x="3602" y="20272"/>
                          <a:pt x="0" y="17793"/>
                        </a:cubicBezTo>
                      </a:path>
                      <a:path w="13475" h="21600" stroke="0" extrusionOk="0">
                        <a:moveTo>
                          <a:pt x="13474" y="21564"/>
                        </a:moveTo>
                        <a:cubicBezTo>
                          <a:pt x="13065" y="21588"/>
                          <a:pt x="12655" y="21599"/>
                          <a:pt x="12245" y="21600"/>
                        </a:cubicBezTo>
                        <a:cubicBezTo>
                          <a:pt x="7872" y="21600"/>
                          <a:pt x="3602" y="20272"/>
                          <a:pt x="0" y="17793"/>
                        </a:cubicBezTo>
                        <a:lnTo>
                          <a:pt x="12245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65571" name="Rectangle 35"/>
                <p:cNvSpPr>
                  <a:spLocks noChangeArrowheads="1"/>
                </p:cNvSpPr>
                <p:nvPr/>
              </p:nvSpPr>
              <p:spPr bwMode="auto">
                <a:xfrm>
                  <a:off x="449" y="2475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B</a:t>
                  </a:r>
                </a:p>
              </p:txBody>
            </p:sp>
            <p:sp>
              <p:nvSpPr>
                <p:cNvPr id="65572" name="Rectangle 36"/>
                <p:cNvSpPr>
                  <a:spLocks noChangeArrowheads="1"/>
                </p:cNvSpPr>
                <p:nvPr/>
              </p:nvSpPr>
              <p:spPr bwMode="auto">
                <a:xfrm>
                  <a:off x="1201" y="1171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A</a:t>
                  </a:r>
                </a:p>
              </p:txBody>
            </p:sp>
            <p:sp>
              <p:nvSpPr>
                <p:cNvPr id="65573" name="Rectangle 37"/>
                <p:cNvSpPr>
                  <a:spLocks noChangeArrowheads="1"/>
                </p:cNvSpPr>
                <p:nvPr/>
              </p:nvSpPr>
              <p:spPr bwMode="auto">
                <a:xfrm>
                  <a:off x="1345" y="2443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C</a:t>
                  </a:r>
                </a:p>
              </p:txBody>
            </p:sp>
            <p:sp>
              <p:nvSpPr>
                <p:cNvPr id="65574" name="Line 38"/>
                <p:cNvSpPr>
                  <a:spLocks noChangeShapeType="1"/>
                </p:cNvSpPr>
                <p:nvPr/>
              </p:nvSpPr>
              <p:spPr bwMode="auto">
                <a:xfrm>
                  <a:off x="897" y="1977"/>
                  <a:ext cx="75" cy="45"/>
                </a:xfrm>
                <a:prstGeom prst="line">
                  <a:avLst/>
                </a:prstGeom>
                <a:noFill/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65577" name="Group 41"/>
                <p:cNvGrpSpPr>
                  <a:grpSpLocks/>
                </p:cNvGrpSpPr>
                <p:nvPr/>
              </p:nvGrpSpPr>
              <p:grpSpPr bwMode="auto">
                <a:xfrm>
                  <a:off x="1017" y="2490"/>
                  <a:ext cx="27" cy="78"/>
                  <a:chOff x="1017" y="2490"/>
                  <a:chExt cx="27" cy="78"/>
                </a:xfrm>
              </p:grpSpPr>
              <p:sp>
                <p:nvSpPr>
                  <p:cNvPr id="655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017" y="2490"/>
                    <a:ext cx="0" cy="7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5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044" y="2490"/>
                    <a:ext cx="0" cy="7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5585" name="Group 49"/>
                <p:cNvGrpSpPr>
                  <a:grpSpLocks/>
                </p:cNvGrpSpPr>
                <p:nvPr/>
              </p:nvGrpSpPr>
              <p:grpSpPr bwMode="auto">
                <a:xfrm>
                  <a:off x="1299" y="1963"/>
                  <a:ext cx="81" cy="56"/>
                  <a:chOff x="1299" y="1963"/>
                  <a:chExt cx="81" cy="56"/>
                </a:xfrm>
              </p:grpSpPr>
              <p:sp>
                <p:nvSpPr>
                  <p:cNvPr id="65582" name="Line 46"/>
                  <p:cNvSpPr>
                    <a:spLocks noChangeShapeType="1"/>
                  </p:cNvSpPr>
                  <p:nvPr/>
                </p:nvSpPr>
                <p:spPr bwMode="auto">
                  <a:xfrm rot="15753944">
                    <a:off x="1341" y="1952"/>
                    <a:ext cx="0" cy="7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583" name="Line 47"/>
                  <p:cNvSpPr>
                    <a:spLocks noChangeShapeType="1"/>
                  </p:cNvSpPr>
                  <p:nvPr/>
                </p:nvSpPr>
                <p:spPr bwMode="auto">
                  <a:xfrm rot="15753944">
                    <a:off x="1338" y="1924"/>
                    <a:ext cx="0" cy="7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584" name="Line 48"/>
                  <p:cNvSpPr>
                    <a:spLocks noChangeShapeType="1"/>
                  </p:cNvSpPr>
                  <p:nvPr/>
                </p:nvSpPr>
                <p:spPr bwMode="auto">
                  <a:xfrm rot="15753944">
                    <a:off x="1341" y="1980"/>
                    <a:ext cx="0" cy="7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65607" name="Group 71"/>
              <p:cNvGrpSpPr>
                <a:grpSpLocks/>
              </p:cNvGrpSpPr>
              <p:nvPr/>
            </p:nvGrpSpPr>
            <p:grpSpPr bwMode="auto">
              <a:xfrm>
                <a:off x="1289" y="1275"/>
                <a:ext cx="1126" cy="1554"/>
                <a:chOff x="1441" y="1331"/>
                <a:chExt cx="1126" cy="1554"/>
              </a:xfrm>
            </p:grpSpPr>
            <p:grpSp>
              <p:nvGrpSpPr>
                <p:cNvPr id="65588" name="Group 52"/>
                <p:cNvGrpSpPr>
                  <a:grpSpLocks/>
                </p:cNvGrpSpPr>
                <p:nvPr/>
              </p:nvGrpSpPr>
              <p:grpSpPr bwMode="auto">
                <a:xfrm flipV="1">
                  <a:off x="1624" y="1517"/>
                  <a:ext cx="810" cy="1150"/>
                  <a:chOff x="632" y="1389"/>
                  <a:chExt cx="810" cy="1150"/>
                </a:xfrm>
              </p:grpSpPr>
              <p:sp>
                <p:nvSpPr>
                  <p:cNvPr id="65589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1389"/>
                    <a:ext cx="752" cy="1139"/>
                  </a:xfrm>
                  <a:prstGeom prst="triangle">
                    <a:avLst>
                      <a:gd name="adj" fmla="val 87667"/>
                    </a:avLst>
                  </a:prstGeom>
                  <a:solidFill>
                    <a:srgbClr val="FFE5FF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590" name="Arc 54"/>
                  <p:cNvSpPr>
                    <a:spLocks/>
                  </p:cNvSpPr>
                  <p:nvPr/>
                </p:nvSpPr>
                <p:spPr bwMode="auto">
                  <a:xfrm>
                    <a:off x="648" y="2419"/>
                    <a:ext cx="108" cy="107"/>
                  </a:xfrm>
                  <a:custGeom>
                    <a:avLst/>
                    <a:gdLst>
                      <a:gd name="G0" fmla="+- 0 0 0"/>
                      <a:gd name="G1" fmla="+- 18818 0 0"/>
                      <a:gd name="G2" fmla="+- 21600 0 0"/>
                      <a:gd name="T0" fmla="*/ 10604 w 21600"/>
                      <a:gd name="T1" fmla="*/ 0 h 21305"/>
                      <a:gd name="T2" fmla="*/ 21456 w 21600"/>
                      <a:gd name="T3" fmla="*/ 21305 h 21305"/>
                      <a:gd name="T4" fmla="*/ 0 w 21600"/>
                      <a:gd name="T5" fmla="*/ 18818 h 21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305" fill="none" extrusionOk="0">
                        <a:moveTo>
                          <a:pt x="10603" y="0"/>
                        </a:moveTo>
                        <a:cubicBezTo>
                          <a:pt x="17397" y="3828"/>
                          <a:pt x="21600" y="11020"/>
                          <a:pt x="21600" y="18818"/>
                        </a:cubicBezTo>
                        <a:cubicBezTo>
                          <a:pt x="21600" y="19649"/>
                          <a:pt x="21552" y="20479"/>
                          <a:pt x="21456" y="21305"/>
                        </a:cubicBezTo>
                      </a:path>
                      <a:path w="21600" h="21305" stroke="0" extrusionOk="0">
                        <a:moveTo>
                          <a:pt x="10603" y="0"/>
                        </a:moveTo>
                        <a:cubicBezTo>
                          <a:pt x="17397" y="3828"/>
                          <a:pt x="21600" y="11020"/>
                          <a:pt x="21600" y="18818"/>
                        </a:cubicBezTo>
                        <a:cubicBezTo>
                          <a:pt x="21600" y="19649"/>
                          <a:pt x="21552" y="20479"/>
                          <a:pt x="21456" y="21305"/>
                        </a:cubicBezTo>
                        <a:lnTo>
                          <a:pt x="0" y="1881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591" name="Arc 55"/>
                  <p:cNvSpPr>
                    <a:spLocks/>
                  </p:cNvSpPr>
                  <p:nvPr/>
                </p:nvSpPr>
                <p:spPr bwMode="auto">
                  <a:xfrm>
                    <a:off x="1292" y="2413"/>
                    <a:ext cx="129" cy="121"/>
                  </a:xfrm>
                  <a:custGeom>
                    <a:avLst/>
                    <a:gdLst>
                      <a:gd name="G0" fmla="+- 21558 0 0"/>
                      <a:gd name="G1" fmla="+- 20165 0 0"/>
                      <a:gd name="G2" fmla="+- 21600 0 0"/>
                      <a:gd name="T0" fmla="*/ 0 w 21558"/>
                      <a:gd name="T1" fmla="*/ 18820 h 20165"/>
                      <a:gd name="T2" fmla="*/ 13816 w 21558"/>
                      <a:gd name="T3" fmla="*/ 0 h 20165"/>
                      <a:gd name="T4" fmla="*/ 21558 w 21558"/>
                      <a:gd name="T5" fmla="*/ 20165 h 20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58" h="20165" fill="none" extrusionOk="0">
                        <a:moveTo>
                          <a:pt x="-1" y="18819"/>
                        </a:moveTo>
                        <a:cubicBezTo>
                          <a:pt x="526" y="10383"/>
                          <a:pt x="5925" y="3029"/>
                          <a:pt x="13816" y="0"/>
                        </a:cubicBezTo>
                      </a:path>
                      <a:path w="21558" h="20165" stroke="0" extrusionOk="0">
                        <a:moveTo>
                          <a:pt x="-1" y="18819"/>
                        </a:moveTo>
                        <a:cubicBezTo>
                          <a:pt x="526" y="10383"/>
                          <a:pt x="5925" y="3029"/>
                          <a:pt x="13816" y="0"/>
                        </a:cubicBezTo>
                        <a:lnTo>
                          <a:pt x="21558" y="20165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592" name="Arc 56"/>
                  <p:cNvSpPr>
                    <a:spLocks/>
                  </p:cNvSpPr>
                  <p:nvPr/>
                </p:nvSpPr>
                <p:spPr bwMode="auto">
                  <a:xfrm>
                    <a:off x="1261" y="2374"/>
                    <a:ext cx="181" cy="165"/>
                  </a:xfrm>
                  <a:custGeom>
                    <a:avLst/>
                    <a:gdLst>
                      <a:gd name="G0" fmla="+- 21553 0 0"/>
                      <a:gd name="G1" fmla="+- 19557 0 0"/>
                      <a:gd name="G2" fmla="+- 21600 0 0"/>
                      <a:gd name="T0" fmla="*/ 0 w 21553"/>
                      <a:gd name="T1" fmla="*/ 18138 h 19557"/>
                      <a:gd name="T2" fmla="*/ 12382 w 21553"/>
                      <a:gd name="T3" fmla="*/ 0 h 19557"/>
                      <a:gd name="T4" fmla="*/ 21553 w 21553"/>
                      <a:gd name="T5" fmla="*/ 19557 h 19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53" h="19557" fill="none" extrusionOk="0">
                        <a:moveTo>
                          <a:pt x="-1" y="18137"/>
                        </a:moveTo>
                        <a:cubicBezTo>
                          <a:pt x="516" y="10288"/>
                          <a:pt x="5259" y="3340"/>
                          <a:pt x="12382" y="0"/>
                        </a:cubicBezTo>
                      </a:path>
                      <a:path w="21553" h="19557" stroke="0" extrusionOk="0">
                        <a:moveTo>
                          <a:pt x="-1" y="18137"/>
                        </a:moveTo>
                        <a:cubicBezTo>
                          <a:pt x="516" y="10288"/>
                          <a:pt x="5259" y="3340"/>
                          <a:pt x="12382" y="0"/>
                        </a:cubicBezTo>
                        <a:lnTo>
                          <a:pt x="21553" y="1955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593" name="Arc 57"/>
                  <p:cNvSpPr>
                    <a:spLocks/>
                  </p:cNvSpPr>
                  <p:nvPr/>
                </p:nvSpPr>
                <p:spPr bwMode="auto">
                  <a:xfrm>
                    <a:off x="1238" y="1431"/>
                    <a:ext cx="59" cy="75"/>
                  </a:xfrm>
                  <a:custGeom>
                    <a:avLst/>
                    <a:gdLst>
                      <a:gd name="G0" fmla="+- 13490 0 0"/>
                      <a:gd name="G1" fmla="+- 0 0 0"/>
                      <a:gd name="G2" fmla="+- 21600 0 0"/>
                      <a:gd name="T0" fmla="*/ 16831 w 16831"/>
                      <a:gd name="T1" fmla="*/ 21340 h 21600"/>
                      <a:gd name="T2" fmla="*/ 0 w 16831"/>
                      <a:gd name="T3" fmla="*/ 16870 h 21600"/>
                      <a:gd name="T4" fmla="*/ 13490 w 16831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831" h="21600" fill="none" extrusionOk="0">
                        <a:moveTo>
                          <a:pt x="16831" y="21340"/>
                        </a:moveTo>
                        <a:cubicBezTo>
                          <a:pt x="15725" y="21513"/>
                          <a:pt x="14608" y="21599"/>
                          <a:pt x="13490" y="21600"/>
                        </a:cubicBezTo>
                        <a:cubicBezTo>
                          <a:pt x="8586" y="21600"/>
                          <a:pt x="3829" y="19931"/>
                          <a:pt x="0" y="16869"/>
                        </a:cubicBezTo>
                      </a:path>
                      <a:path w="16831" h="21600" stroke="0" extrusionOk="0">
                        <a:moveTo>
                          <a:pt x="16831" y="21340"/>
                        </a:moveTo>
                        <a:cubicBezTo>
                          <a:pt x="15725" y="21513"/>
                          <a:pt x="14608" y="21599"/>
                          <a:pt x="13490" y="21600"/>
                        </a:cubicBezTo>
                        <a:cubicBezTo>
                          <a:pt x="8586" y="21600"/>
                          <a:pt x="3829" y="19931"/>
                          <a:pt x="0" y="16869"/>
                        </a:cubicBezTo>
                        <a:lnTo>
                          <a:pt x="13490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594" name="Arc 58"/>
                  <p:cNvSpPr>
                    <a:spLocks/>
                  </p:cNvSpPr>
                  <p:nvPr/>
                </p:nvSpPr>
                <p:spPr bwMode="auto">
                  <a:xfrm>
                    <a:off x="1221" y="1431"/>
                    <a:ext cx="77" cy="105"/>
                  </a:xfrm>
                  <a:custGeom>
                    <a:avLst/>
                    <a:gdLst>
                      <a:gd name="G0" fmla="+- 12245 0 0"/>
                      <a:gd name="G1" fmla="+- 0 0 0"/>
                      <a:gd name="G2" fmla="+- 21600 0 0"/>
                      <a:gd name="T0" fmla="*/ 15586 w 15586"/>
                      <a:gd name="T1" fmla="*/ 21340 h 21600"/>
                      <a:gd name="T2" fmla="*/ 0 w 15586"/>
                      <a:gd name="T3" fmla="*/ 17794 h 21600"/>
                      <a:gd name="T4" fmla="*/ 12245 w 15586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86" h="21600" fill="none" extrusionOk="0">
                        <a:moveTo>
                          <a:pt x="15586" y="21340"/>
                        </a:moveTo>
                        <a:cubicBezTo>
                          <a:pt x="14480" y="21513"/>
                          <a:pt x="13363" y="21599"/>
                          <a:pt x="12245" y="21600"/>
                        </a:cubicBezTo>
                        <a:cubicBezTo>
                          <a:pt x="7872" y="21600"/>
                          <a:pt x="3602" y="20272"/>
                          <a:pt x="0" y="17793"/>
                        </a:cubicBezTo>
                      </a:path>
                      <a:path w="15586" h="21600" stroke="0" extrusionOk="0">
                        <a:moveTo>
                          <a:pt x="15586" y="21340"/>
                        </a:moveTo>
                        <a:cubicBezTo>
                          <a:pt x="14480" y="21513"/>
                          <a:pt x="13363" y="21599"/>
                          <a:pt x="12245" y="21600"/>
                        </a:cubicBezTo>
                        <a:cubicBezTo>
                          <a:pt x="7872" y="21600"/>
                          <a:pt x="3602" y="20272"/>
                          <a:pt x="0" y="17793"/>
                        </a:cubicBezTo>
                        <a:lnTo>
                          <a:pt x="12245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595" name="Arc 59"/>
                  <p:cNvSpPr>
                    <a:spLocks/>
                  </p:cNvSpPr>
                  <p:nvPr/>
                </p:nvSpPr>
                <p:spPr bwMode="auto">
                  <a:xfrm>
                    <a:off x="1206" y="1419"/>
                    <a:ext cx="95" cy="150"/>
                  </a:xfrm>
                  <a:custGeom>
                    <a:avLst/>
                    <a:gdLst>
                      <a:gd name="G0" fmla="+- 12245 0 0"/>
                      <a:gd name="G1" fmla="+- 0 0 0"/>
                      <a:gd name="G2" fmla="+- 21600 0 0"/>
                      <a:gd name="T0" fmla="*/ 13475 w 13475"/>
                      <a:gd name="T1" fmla="*/ 21565 h 21600"/>
                      <a:gd name="T2" fmla="*/ 0 w 13475"/>
                      <a:gd name="T3" fmla="*/ 17794 h 21600"/>
                      <a:gd name="T4" fmla="*/ 12245 w 13475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475" h="21600" fill="none" extrusionOk="0">
                        <a:moveTo>
                          <a:pt x="13474" y="21564"/>
                        </a:moveTo>
                        <a:cubicBezTo>
                          <a:pt x="13065" y="21588"/>
                          <a:pt x="12655" y="21599"/>
                          <a:pt x="12245" y="21600"/>
                        </a:cubicBezTo>
                        <a:cubicBezTo>
                          <a:pt x="7872" y="21600"/>
                          <a:pt x="3602" y="20272"/>
                          <a:pt x="0" y="17793"/>
                        </a:cubicBezTo>
                      </a:path>
                      <a:path w="13475" h="21600" stroke="0" extrusionOk="0">
                        <a:moveTo>
                          <a:pt x="13474" y="21564"/>
                        </a:moveTo>
                        <a:cubicBezTo>
                          <a:pt x="13065" y="21588"/>
                          <a:pt x="12655" y="21599"/>
                          <a:pt x="12245" y="21600"/>
                        </a:cubicBezTo>
                        <a:cubicBezTo>
                          <a:pt x="7872" y="21600"/>
                          <a:pt x="3602" y="20272"/>
                          <a:pt x="0" y="17793"/>
                        </a:cubicBezTo>
                        <a:lnTo>
                          <a:pt x="12245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65596" name="Rectangle 60"/>
                <p:cNvSpPr>
                  <a:spLocks noChangeArrowheads="1"/>
                </p:cNvSpPr>
                <p:nvPr/>
              </p:nvSpPr>
              <p:spPr bwMode="auto">
                <a:xfrm>
                  <a:off x="1441" y="1331"/>
                  <a:ext cx="21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Y</a:t>
                  </a:r>
                </a:p>
              </p:txBody>
            </p:sp>
            <p:sp>
              <p:nvSpPr>
                <p:cNvPr id="65597" name="Rectangle 61"/>
                <p:cNvSpPr>
                  <a:spLocks noChangeArrowheads="1"/>
                </p:cNvSpPr>
                <p:nvPr/>
              </p:nvSpPr>
              <p:spPr bwMode="auto">
                <a:xfrm>
                  <a:off x="2193" y="2635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X</a:t>
                  </a:r>
                </a:p>
              </p:txBody>
            </p:sp>
            <p:sp>
              <p:nvSpPr>
                <p:cNvPr id="65598" name="Rectangle 62"/>
                <p:cNvSpPr>
                  <a:spLocks noChangeArrowheads="1"/>
                </p:cNvSpPr>
                <p:nvPr/>
              </p:nvSpPr>
              <p:spPr bwMode="auto">
                <a:xfrm>
                  <a:off x="2353" y="1339"/>
                  <a:ext cx="21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Z</a:t>
                  </a:r>
                </a:p>
              </p:txBody>
            </p:sp>
            <p:sp>
              <p:nvSpPr>
                <p:cNvPr id="6559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889" y="2034"/>
                  <a:ext cx="75" cy="45"/>
                </a:xfrm>
                <a:prstGeom prst="line">
                  <a:avLst/>
                </a:prstGeom>
                <a:noFill/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65600" name="Group 64"/>
                <p:cNvGrpSpPr>
                  <a:grpSpLocks/>
                </p:cNvGrpSpPr>
                <p:nvPr/>
              </p:nvGrpSpPr>
              <p:grpSpPr bwMode="auto">
                <a:xfrm flipV="1">
                  <a:off x="2009" y="1488"/>
                  <a:ext cx="27" cy="78"/>
                  <a:chOff x="1017" y="2490"/>
                  <a:chExt cx="27" cy="78"/>
                </a:xfrm>
              </p:grpSpPr>
              <p:sp>
                <p:nvSpPr>
                  <p:cNvPr id="65601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017" y="2490"/>
                    <a:ext cx="0" cy="7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60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044" y="2490"/>
                    <a:ext cx="0" cy="7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5603" name="Group 67"/>
                <p:cNvGrpSpPr>
                  <a:grpSpLocks/>
                </p:cNvGrpSpPr>
                <p:nvPr/>
              </p:nvGrpSpPr>
              <p:grpSpPr bwMode="auto">
                <a:xfrm flipV="1">
                  <a:off x="2291" y="2037"/>
                  <a:ext cx="81" cy="56"/>
                  <a:chOff x="1299" y="1963"/>
                  <a:chExt cx="81" cy="56"/>
                </a:xfrm>
              </p:grpSpPr>
              <p:sp>
                <p:nvSpPr>
                  <p:cNvPr id="65604" name="Line 68"/>
                  <p:cNvSpPr>
                    <a:spLocks noChangeShapeType="1"/>
                  </p:cNvSpPr>
                  <p:nvPr/>
                </p:nvSpPr>
                <p:spPr bwMode="auto">
                  <a:xfrm rot="15753944">
                    <a:off x="1341" y="1952"/>
                    <a:ext cx="0" cy="7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605" name="Line 69"/>
                  <p:cNvSpPr>
                    <a:spLocks noChangeShapeType="1"/>
                  </p:cNvSpPr>
                  <p:nvPr/>
                </p:nvSpPr>
                <p:spPr bwMode="auto">
                  <a:xfrm rot="15753944">
                    <a:off x="1338" y="1924"/>
                    <a:ext cx="0" cy="7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606" name="Line 70"/>
                  <p:cNvSpPr>
                    <a:spLocks noChangeShapeType="1"/>
                  </p:cNvSpPr>
                  <p:nvPr/>
                </p:nvSpPr>
                <p:spPr bwMode="auto">
                  <a:xfrm rot="15753944">
                    <a:off x="1341" y="1980"/>
                    <a:ext cx="0" cy="7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65608" name="Text Box 72"/>
          <p:cNvSpPr txBox="1">
            <a:spLocks noChangeArrowheads="1"/>
          </p:cNvSpPr>
          <p:nvPr/>
        </p:nvSpPr>
        <p:spPr bwMode="auto">
          <a:xfrm>
            <a:off x="400050" y="5418138"/>
            <a:ext cx="3327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>
              <a:lnSpc>
                <a:spcPct val="130000"/>
              </a:lnSpc>
            </a:pPr>
            <a:r>
              <a:rPr lang="en-US" altLang="zh-TW"/>
              <a:t>(a)	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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XYZ</a:t>
            </a:r>
            <a:r>
              <a:rPr lang="en-US" altLang="zh-TW"/>
              <a:t> </a:t>
            </a:r>
          </a:p>
        </p:txBody>
      </p:sp>
      <p:grpSp>
        <p:nvGrpSpPr>
          <p:cNvPr id="65652" name="Group 116"/>
          <p:cNvGrpSpPr>
            <a:grpSpLocks/>
          </p:cNvGrpSpPr>
          <p:nvPr/>
        </p:nvGrpSpPr>
        <p:grpSpPr bwMode="auto">
          <a:xfrm>
            <a:off x="4057650" y="1958975"/>
            <a:ext cx="4635500" cy="2625725"/>
            <a:chOff x="2556" y="1234"/>
            <a:chExt cx="2920" cy="1654"/>
          </a:xfrm>
        </p:grpSpPr>
        <p:sp>
          <p:nvSpPr>
            <p:cNvPr id="65562" name="Text Box 26"/>
            <p:cNvSpPr txBox="1">
              <a:spLocks noChangeArrowheads="1"/>
            </p:cNvSpPr>
            <p:nvPr/>
          </p:nvSpPr>
          <p:spPr bwMode="auto">
            <a:xfrm>
              <a:off x="2556" y="1234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(b)</a:t>
              </a:r>
            </a:p>
          </p:txBody>
        </p:sp>
        <p:grpSp>
          <p:nvGrpSpPr>
            <p:cNvPr id="65650" name="Group 114"/>
            <p:cNvGrpSpPr>
              <a:grpSpLocks/>
            </p:cNvGrpSpPr>
            <p:nvPr/>
          </p:nvGrpSpPr>
          <p:grpSpPr bwMode="auto">
            <a:xfrm>
              <a:off x="2793" y="1347"/>
              <a:ext cx="1486" cy="1541"/>
              <a:chOff x="2793" y="1347"/>
              <a:chExt cx="1486" cy="1541"/>
            </a:xfrm>
          </p:grpSpPr>
          <p:grpSp>
            <p:nvGrpSpPr>
              <p:cNvPr id="65625" name="Group 89"/>
              <p:cNvGrpSpPr>
                <a:grpSpLocks/>
              </p:cNvGrpSpPr>
              <p:nvPr/>
            </p:nvGrpSpPr>
            <p:grpSpPr bwMode="auto">
              <a:xfrm rot="580859">
                <a:off x="2955" y="1650"/>
                <a:ext cx="1234" cy="1030"/>
                <a:chOff x="3040" y="1556"/>
                <a:chExt cx="1234" cy="1030"/>
              </a:xfrm>
            </p:grpSpPr>
            <p:grpSp>
              <p:nvGrpSpPr>
                <p:cNvPr id="65615" name="Group 79"/>
                <p:cNvGrpSpPr>
                  <a:grpSpLocks/>
                </p:cNvGrpSpPr>
                <p:nvPr/>
              </p:nvGrpSpPr>
              <p:grpSpPr bwMode="auto">
                <a:xfrm>
                  <a:off x="3096" y="1556"/>
                  <a:ext cx="1178" cy="980"/>
                  <a:chOff x="3096" y="1556"/>
                  <a:chExt cx="1178" cy="980"/>
                </a:xfrm>
              </p:grpSpPr>
              <p:sp>
                <p:nvSpPr>
                  <p:cNvPr id="65610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3096" y="1556"/>
                    <a:ext cx="1178" cy="980"/>
                  </a:xfrm>
                  <a:prstGeom prst="rtTriangle">
                    <a:avLst/>
                  </a:prstGeom>
                  <a:solidFill>
                    <a:srgbClr val="FFFF99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auto">
                  <a:xfrm>
                    <a:off x="3102" y="2430"/>
                    <a:ext cx="102" cy="9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2" y="0"/>
                      </a:cxn>
                      <a:cxn ang="0">
                        <a:pos x="102" y="99"/>
                      </a:cxn>
                    </a:cxnLst>
                    <a:rect l="0" t="0" r="r" b="b"/>
                    <a:pathLst>
                      <a:path w="102" h="99">
                        <a:moveTo>
                          <a:pt x="0" y="0"/>
                        </a:moveTo>
                        <a:lnTo>
                          <a:pt x="102" y="0"/>
                        </a:lnTo>
                        <a:lnTo>
                          <a:pt x="102" y="99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rgbClr val="00CCFF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612" name="Arc 76"/>
                  <p:cNvSpPr>
                    <a:spLocks/>
                  </p:cNvSpPr>
                  <p:nvPr/>
                </p:nvSpPr>
                <p:spPr bwMode="auto">
                  <a:xfrm>
                    <a:off x="3097" y="1577"/>
                    <a:ext cx="100" cy="117"/>
                  </a:xfrm>
                  <a:custGeom>
                    <a:avLst/>
                    <a:gdLst>
                      <a:gd name="G0" fmla="+- 719 0 0"/>
                      <a:gd name="G1" fmla="+- 0 0 0"/>
                      <a:gd name="G2" fmla="+- 21600 0 0"/>
                      <a:gd name="T0" fmla="*/ 18414 w 18414"/>
                      <a:gd name="T1" fmla="*/ 12387 h 21600"/>
                      <a:gd name="T2" fmla="*/ 0 w 18414"/>
                      <a:gd name="T3" fmla="*/ 21588 h 21600"/>
                      <a:gd name="T4" fmla="*/ 719 w 18414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414" h="21600" fill="none" extrusionOk="0">
                        <a:moveTo>
                          <a:pt x="18414" y="12387"/>
                        </a:moveTo>
                        <a:cubicBezTo>
                          <a:pt x="14372" y="18161"/>
                          <a:pt x="7767" y="21599"/>
                          <a:pt x="719" y="21600"/>
                        </a:cubicBezTo>
                        <a:cubicBezTo>
                          <a:pt x="479" y="21600"/>
                          <a:pt x="239" y="21596"/>
                          <a:pt x="-1" y="21588"/>
                        </a:cubicBezTo>
                      </a:path>
                      <a:path w="18414" h="21600" stroke="0" extrusionOk="0">
                        <a:moveTo>
                          <a:pt x="18414" y="12387"/>
                        </a:moveTo>
                        <a:cubicBezTo>
                          <a:pt x="14372" y="18161"/>
                          <a:pt x="7767" y="21599"/>
                          <a:pt x="719" y="21600"/>
                        </a:cubicBezTo>
                        <a:cubicBezTo>
                          <a:pt x="479" y="21600"/>
                          <a:pt x="239" y="21596"/>
                          <a:pt x="-1" y="21588"/>
                        </a:cubicBezTo>
                        <a:lnTo>
                          <a:pt x="719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613" name="Arc 77"/>
                  <p:cNvSpPr>
                    <a:spLocks/>
                  </p:cNvSpPr>
                  <p:nvPr/>
                </p:nvSpPr>
                <p:spPr bwMode="auto">
                  <a:xfrm>
                    <a:off x="4139" y="2445"/>
                    <a:ext cx="117" cy="85"/>
                  </a:xfrm>
                  <a:custGeom>
                    <a:avLst/>
                    <a:gdLst>
                      <a:gd name="G0" fmla="+- 21600 0 0"/>
                      <a:gd name="G1" fmla="+- 12370 0 0"/>
                      <a:gd name="G2" fmla="+- 21600 0 0"/>
                      <a:gd name="T0" fmla="*/ 276 w 21600"/>
                      <a:gd name="T1" fmla="*/ 15814 h 15814"/>
                      <a:gd name="T2" fmla="*/ 3893 w 21600"/>
                      <a:gd name="T3" fmla="*/ 0 h 15814"/>
                      <a:gd name="T4" fmla="*/ 21600 w 21600"/>
                      <a:gd name="T5" fmla="*/ 12370 h 158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5814" fill="none" extrusionOk="0">
                        <a:moveTo>
                          <a:pt x="276" y="15813"/>
                        </a:moveTo>
                        <a:cubicBezTo>
                          <a:pt x="92" y="14675"/>
                          <a:pt x="0" y="13523"/>
                          <a:pt x="0" y="12370"/>
                        </a:cubicBezTo>
                        <a:cubicBezTo>
                          <a:pt x="-1" y="7945"/>
                          <a:pt x="1358" y="3627"/>
                          <a:pt x="3892" y="-1"/>
                        </a:cubicBezTo>
                      </a:path>
                      <a:path w="21600" h="15814" stroke="0" extrusionOk="0">
                        <a:moveTo>
                          <a:pt x="276" y="15813"/>
                        </a:moveTo>
                        <a:cubicBezTo>
                          <a:pt x="92" y="14675"/>
                          <a:pt x="0" y="13523"/>
                          <a:pt x="0" y="12370"/>
                        </a:cubicBezTo>
                        <a:cubicBezTo>
                          <a:pt x="-1" y="7945"/>
                          <a:pt x="1358" y="3627"/>
                          <a:pt x="3892" y="-1"/>
                        </a:cubicBezTo>
                        <a:lnTo>
                          <a:pt x="21600" y="1237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614" name="Arc 78"/>
                  <p:cNvSpPr>
                    <a:spLocks/>
                  </p:cNvSpPr>
                  <p:nvPr/>
                </p:nvSpPr>
                <p:spPr bwMode="auto">
                  <a:xfrm>
                    <a:off x="4107" y="2422"/>
                    <a:ext cx="162" cy="108"/>
                  </a:xfrm>
                  <a:custGeom>
                    <a:avLst/>
                    <a:gdLst>
                      <a:gd name="G0" fmla="+- 21600 0 0"/>
                      <a:gd name="G1" fmla="+- 11024 0 0"/>
                      <a:gd name="G2" fmla="+- 21600 0 0"/>
                      <a:gd name="T0" fmla="*/ 276 w 21600"/>
                      <a:gd name="T1" fmla="*/ 14468 h 14468"/>
                      <a:gd name="T2" fmla="*/ 3025 w 21600"/>
                      <a:gd name="T3" fmla="*/ 0 h 14468"/>
                      <a:gd name="T4" fmla="*/ 21600 w 21600"/>
                      <a:gd name="T5" fmla="*/ 11024 h 144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4468" fill="none" extrusionOk="0">
                        <a:moveTo>
                          <a:pt x="276" y="14467"/>
                        </a:moveTo>
                        <a:cubicBezTo>
                          <a:pt x="92" y="13329"/>
                          <a:pt x="0" y="12177"/>
                          <a:pt x="0" y="11024"/>
                        </a:cubicBezTo>
                        <a:cubicBezTo>
                          <a:pt x="-1" y="7144"/>
                          <a:pt x="1044" y="3336"/>
                          <a:pt x="3024" y="-1"/>
                        </a:cubicBezTo>
                      </a:path>
                      <a:path w="21600" h="14468" stroke="0" extrusionOk="0">
                        <a:moveTo>
                          <a:pt x="276" y="14467"/>
                        </a:moveTo>
                        <a:cubicBezTo>
                          <a:pt x="92" y="13329"/>
                          <a:pt x="0" y="12177"/>
                          <a:pt x="0" y="11024"/>
                        </a:cubicBezTo>
                        <a:cubicBezTo>
                          <a:pt x="-1" y="7144"/>
                          <a:pt x="1044" y="3336"/>
                          <a:pt x="3024" y="-1"/>
                        </a:cubicBezTo>
                        <a:lnTo>
                          <a:pt x="21600" y="11024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65616" name="Line 80"/>
                <p:cNvSpPr>
                  <a:spLocks noChangeShapeType="1"/>
                </p:cNvSpPr>
                <p:nvPr/>
              </p:nvSpPr>
              <p:spPr bwMode="auto">
                <a:xfrm>
                  <a:off x="3618" y="2481"/>
                  <a:ext cx="0" cy="105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65619" name="Group 83"/>
                <p:cNvGrpSpPr>
                  <a:grpSpLocks/>
                </p:cNvGrpSpPr>
                <p:nvPr/>
              </p:nvGrpSpPr>
              <p:grpSpPr bwMode="auto">
                <a:xfrm>
                  <a:off x="3040" y="2096"/>
                  <a:ext cx="105" cy="24"/>
                  <a:chOff x="3037" y="2081"/>
                  <a:chExt cx="105" cy="24"/>
                </a:xfrm>
              </p:grpSpPr>
              <p:sp>
                <p:nvSpPr>
                  <p:cNvPr id="65617" name="Line 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90" y="2028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618" name="Line 8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90" y="2052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5624" name="Group 88"/>
                <p:cNvGrpSpPr>
                  <a:grpSpLocks/>
                </p:cNvGrpSpPr>
                <p:nvPr/>
              </p:nvGrpSpPr>
              <p:grpSpPr bwMode="auto">
                <a:xfrm>
                  <a:off x="3645" y="1947"/>
                  <a:ext cx="35" cy="140"/>
                  <a:chOff x="3615" y="1920"/>
                  <a:chExt cx="35" cy="140"/>
                </a:xfrm>
              </p:grpSpPr>
              <p:sp>
                <p:nvSpPr>
                  <p:cNvPr id="65621" name="Line 85"/>
                  <p:cNvSpPr>
                    <a:spLocks noChangeShapeType="1"/>
                  </p:cNvSpPr>
                  <p:nvPr/>
                </p:nvSpPr>
                <p:spPr bwMode="auto">
                  <a:xfrm rot="24120000">
                    <a:off x="3615" y="1920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622" name="Line 86"/>
                  <p:cNvSpPr>
                    <a:spLocks noChangeShapeType="1"/>
                  </p:cNvSpPr>
                  <p:nvPr/>
                </p:nvSpPr>
                <p:spPr bwMode="auto">
                  <a:xfrm rot="24120000">
                    <a:off x="3632" y="193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623" name="Line 87"/>
                  <p:cNvSpPr>
                    <a:spLocks noChangeShapeType="1"/>
                  </p:cNvSpPr>
                  <p:nvPr/>
                </p:nvSpPr>
                <p:spPr bwMode="auto">
                  <a:xfrm rot="24120000">
                    <a:off x="3650" y="1955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65626" name="Rectangle 90"/>
              <p:cNvSpPr>
                <a:spLocks noChangeArrowheads="1"/>
              </p:cNvSpPr>
              <p:nvPr/>
            </p:nvSpPr>
            <p:spPr bwMode="auto">
              <a:xfrm>
                <a:off x="3010" y="1347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333333"/>
                    </a:solidFill>
                  </a:rPr>
                  <a:t>P</a:t>
                </a:r>
              </a:p>
            </p:txBody>
          </p:sp>
          <p:sp>
            <p:nvSpPr>
              <p:cNvPr id="65627" name="Rectangle 91"/>
              <p:cNvSpPr>
                <a:spLocks noChangeArrowheads="1"/>
              </p:cNvSpPr>
              <p:nvPr/>
            </p:nvSpPr>
            <p:spPr bwMode="auto">
              <a:xfrm>
                <a:off x="2793" y="2480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333333"/>
                    </a:solidFill>
                  </a:rPr>
                  <a:t>Q</a:t>
                </a:r>
              </a:p>
            </p:txBody>
          </p:sp>
          <p:sp>
            <p:nvSpPr>
              <p:cNvPr id="65628" name="Rectangle 92"/>
              <p:cNvSpPr>
                <a:spLocks noChangeArrowheads="1"/>
              </p:cNvSpPr>
              <p:nvPr/>
            </p:nvSpPr>
            <p:spPr bwMode="auto">
              <a:xfrm>
                <a:off x="4056" y="2638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333333"/>
                    </a:solidFill>
                  </a:rPr>
                  <a:t>R</a:t>
                </a:r>
              </a:p>
            </p:txBody>
          </p:sp>
        </p:grpSp>
        <p:grpSp>
          <p:nvGrpSpPr>
            <p:cNvPr id="65649" name="Group 113"/>
            <p:cNvGrpSpPr>
              <a:grpSpLocks/>
            </p:cNvGrpSpPr>
            <p:nvPr/>
          </p:nvGrpSpPr>
          <p:grpSpPr bwMode="auto">
            <a:xfrm>
              <a:off x="3631" y="1275"/>
              <a:ext cx="1845" cy="1396"/>
              <a:chOff x="3575" y="1163"/>
              <a:chExt cx="1845" cy="1396"/>
            </a:xfrm>
          </p:grpSpPr>
          <p:grpSp>
            <p:nvGrpSpPr>
              <p:cNvPr id="65631" name="Group 95"/>
              <p:cNvGrpSpPr>
                <a:grpSpLocks/>
              </p:cNvGrpSpPr>
              <p:nvPr/>
            </p:nvGrpSpPr>
            <p:grpSpPr bwMode="auto">
              <a:xfrm rot="-12451781">
                <a:off x="3915" y="1529"/>
                <a:ext cx="1234" cy="1030"/>
                <a:chOff x="3040" y="1556"/>
                <a:chExt cx="1234" cy="1030"/>
              </a:xfrm>
            </p:grpSpPr>
            <p:grpSp>
              <p:nvGrpSpPr>
                <p:cNvPr id="65632" name="Group 96"/>
                <p:cNvGrpSpPr>
                  <a:grpSpLocks/>
                </p:cNvGrpSpPr>
                <p:nvPr/>
              </p:nvGrpSpPr>
              <p:grpSpPr bwMode="auto">
                <a:xfrm>
                  <a:off x="3096" y="1556"/>
                  <a:ext cx="1178" cy="980"/>
                  <a:chOff x="3096" y="1556"/>
                  <a:chExt cx="1178" cy="980"/>
                </a:xfrm>
              </p:grpSpPr>
              <p:sp>
                <p:nvSpPr>
                  <p:cNvPr id="65633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3096" y="1556"/>
                    <a:ext cx="1178" cy="980"/>
                  </a:xfrm>
                  <a:prstGeom prst="rtTriangle">
                    <a:avLst/>
                  </a:prstGeom>
                  <a:solidFill>
                    <a:srgbClr val="FFFF99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634" name="Freeform 98"/>
                  <p:cNvSpPr>
                    <a:spLocks/>
                  </p:cNvSpPr>
                  <p:nvPr/>
                </p:nvSpPr>
                <p:spPr bwMode="auto">
                  <a:xfrm>
                    <a:off x="3102" y="2430"/>
                    <a:ext cx="102" cy="9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2" y="0"/>
                      </a:cxn>
                      <a:cxn ang="0">
                        <a:pos x="102" y="99"/>
                      </a:cxn>
                    </a:cxnLst>
                    <a:rect l="0" t="0" r="r" b="b"/>
                    <a:pathLst>
                      <a:path w="102" h="99">
                        <a:moveTo>
                          <a:pt x="0" y="0"/>
                        </a:moveTo>
                        <a:lnTo>
                          <a:pt x="102" y="0"/>
                        </a:lnTo>
                        <a:lnTo>
                          <a:pt x="102" y="99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rgbClr val="00CCFF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635" name="Arc 99"/>
                  <p:cNvSpPr>
                    <a:spLocks/>
                  </p:cNvSpPr>
                  <p:nvPr/>
                </p:nvSpPr>
                <p:spPr bwMode="auto">
                  <a:xfrm>
                    <a:off x="3097" y="1577"/>
                    <a:ext cx="100" cy="117"/>
                  </a:xfrm>
                  <a:custGeom>
                    <a:avLst/>
                    <a:gdLst>
                      <a:gd name="G0" fmla="+- 719 0 0"/>
                      <a:gd name="G1" fmla="+- 0 0 0"/>
                      <a:gd name="G2" fmla="+- 21600 0 0"/>
                      <a:gd name="T0" fmla="*/ 18414 w 18414"/>
                      <a:gd name="T1" fmla="*/ 12387 h 21600"/>
                      <a:gd name="T2" fmla="*/ 0 w 18414"/>
                      <a:gd name="T3" fmla="*/ 21588 h 21600"/>
                      <a:gd name="T4" fmla="*/ 719 w 18414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414" h="21600" fill="none" extrusionOk="0">
                        <a:moveTo>
                          <a:pt x="18414" y="12387"/>
                        </a:moveTo>
                        <a:cubicBezTo>
                          <a:pt x="14372" y="18161"/>
                          <a:pt x="7767" y="21599"/>
                          <a:pt x="719" y="21600"/>
                        </a:cubicBezTo>
                        <a:cubicBezTo>
                          <a:pt x="479" y="21600"/>
                          <a:pt x="239" y="21596"/>
                          <a:pt x="-1" y="21588"/>
                        </a:cubicBezTo>
                      </a:path>
                      <a:path w="18414" h="21600" stroke="0" extrusionOk="0">
                        <a:moveTo>
                          <a:pt x="18414" y="12387"/>
                        </a:moveTo>
                        <a:cubicBezTo>
                          <a:pt x="14372" y="18161"/>
                          <a:pt x="7767" y="21599"/>
                          <a:pt x="719" y="21600"/>
                        </a:cubicBezTo>
                        <a:cubicBezTo>
                          <a:pt x="479" y="21600"/>
                          <a:pt x="239" y="21596"/>
                          <a:pt x="-1" y="21588"/>
                        </a:cubicBezTo>
                        <a:lnTo>
                          <a:pt x="719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636" name="Arc 100"/>
                  <p:cNvSpPr>
                    <a:spLocks/>
                  </p:cNvSpPr>
                  <p:nvPr/>
                </p:nvSpPr>
                <p:spPr bwMode="auto">
                  <a:xfrm>
                    <a:off x="4139" y="2445"/>
                    <a:ext cx="117" cy="85"/>
                  </a:xfrm>
                  <a:custGeom>
                    <a:avLst/>
                    <a:gdLst>
                      <a:gd name="G0" fmla="+- 21600 0 0"/>
                      <a:gd name="G1" fmla="+- 12370 0 0"/>
                      <a:gd name="G2" fmla="+- 21600 0 0"/>
                      <a:gd name="T0" fmla="*/ 276 w 21600"/>
                      <a:gd name="T1" fmla="*/ 15814 h 15814"/>
                      <a:gd name="T2" fmla="*/ 3893 w 21600"/>
                      <a:gd name="T3" fmla="*/ 0 h 15814"/>
                      <a:gd name="T4" fmla="*/ 21600 w 21600"/>
                      <a:gd name="T5" fmla="*/ 12370 h 158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5814" fill="none" extrusionOk="0">
                        <a:moveTo>
                          <a:pt x="276" y="15813"/>
                        </a:moveTo>
                        <a:cubicBezTo>
                          <a:pt x="92" y="14675"/>
                          <a:pt x="0" y="13523"/>
                          <a:pt x="0" y="12370"/>
                        </a:cubicBezTo>
                        <a:cubicBezTo>
                          <a:pt x="-1" y="7945"/>
                          <a:pt x="1358" y="3627"/>
                          <a:pt x="3892" y="-1"/>
                        </a:cubicBezTo>
                      </a:path>
                      <a:path w="21600" h="15814" stroke="0" extrusionOk="0">
                        <a:moveTo>
                          <a:pt x="276" y="15813"/>
                        </a:moveTo>
                        <a:cubicBezTo>
                          <a:pt x="92" y="14675"/>
                          <a:pt x="0" y="13523"/>
                          <a:pt x="0" y="12370"/>
                        </a:cubicBezTo>
                        <a:cubicBezTo>
                          <a:pt x="-1" y="7945"/>
                          <a:pt x="1358" y="3627"/>
                          <a:pt x="3892" y="-1"/>
                        </a:cubicBezTo>
                        <a:lnTo>
                          <a:pt x="21600" y="1237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5637" name="Arc 101"/>
                  <p:cNvSpPr>
                    <a:spLocks/>
                  </p:cNvSpPr>
                  <p:nvPr/>
                </p:nvSpPr>
                <p:spPr bwMode="auto">
                  <a:xfrm>
                    <a:off x="4107" y="2422"/>
                    <a:ext cx="162" cy="108"/>
                  </a:xfrm>
                  <a:custGeom>
                    <a:avLst/>
                    <a:gdLst>
                      <a:gd name="G0" fmla="+- 21600 0 0"/>
                      <a:gd name="G1" fmla="+- 11024 0 0"/>
                      <a:gd name="G2" fmla="+- 21600 0 0"/>
                      <a:gd name="T0" fmla="*/ 276 w 21600"/>
                      <a:gd name="T1" fmla="*/ 14468 h 14468"/>
                      <a:gd name="T2" fmla="*/ 3025 w 21600"/>
                      <a:gd name="T3" fmla="*/ 0 h 14468"/>
                      <a:gd name="T4" fmla="*/ 21600 w 21600"/>
                      <a:gd name="T5" fmla="*/ 11024 h 144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4468" fill="none" extrusionOk="0">
                        <a:moveTo>
                          <a:pt x="276" y="14467"/>
                        </a:moveTo>
                        <a:cubicBezTo>
                          <a:pt x="92" y="13329"/>
                          <a:pt x="0" y="12177"/>
                          <a:pt x="0" y="11024"/>
                        </a:cubicBezTo>
                        <a:cubicBezTo>
                          <a:pt x="-1" y="7144"/>
                          <a:pt x="1044" y="3336"/>
                          <a:pt x="3024" y="-1"/>
                        </a:cubicBezTo>
                      </a:path>
                      <a:path w="21600" h="14468" stroke="0" extrusionOk="0">
                        <a:moveTo>
                          <a:pt x="276" y="14467"/>
                        </a:moveTo>
                        <a:cubicBezTo>
                          <a:pt x="92" y="13329"/>
                          <a:pt x="0" y="12177"/>
                          <a:pt x="0" y="11024"/>
                        </a:cubicBezTo>
                        <a:cubicBezTo>
                          <a:pt x="-1" y="7144"/>
                          <a:pt x="1044" y="3336"/>
                          <a:pt x="3024" y="-1"/>
                        </a:cubicBezTo>
                        <a:lnTo>
                          <a:pt x="21600" y="11024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65638" name="Line 102"/>
                <p:cNvSpPr>
                  <a:spLocks noChangeShapeType="1"/>
                </p:cNvSpPr>
                <p:nvPr/>
              </p:nvSpPr>
              <p:spPr bwMode="auto">
                <a:xfrm>
                  <a:off x="3618" y="2481"/>
                  <a:ext cx="0" cy="105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65639" name="Group 103"/>
                <p:cNvGrpSpPr>
                  <a:grpSpLocks/>
                </p:cNvGrpSpPr>
                <p:nvPr/>
              </p:nvGrpSpPr>
              <p:grpSpPr bwMode="auto">
                <a:xfrm>
                  <a:off x="3040" y="2096"/>
                  <a:ext cx="105" cy="24"/>
                  <a:chOff x="3037" y="2081"/>
                  <a:chExt cx="105" cy="24"/>
                </a:xfrm>
              </p:grpSpPr>
              <p:sp>
                <p:nvSpPr>
                  <p:cNvPr id="65640" name="Line 10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90" y="2028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641" name="Line 10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090" y="2052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5642" name="Group 106"/>
                <p:cNvGrpSpPr>
                  <a:grpSpLocks/>
                </p:cNvGrpSpPr>
                <p:nvPr/>
              </p:nvGrpSpPr>
              <p:grpSpPr bwMode="auto">
                <a:xfrm>
                  <a:off x="3645" y="1947"/>
                  <a:ext cx="35" cy="140"/>
                  <a:chOff x="3615" y="1920"/>
                  <a:chExt cx="35" cy="140"/>
                </a:xfrm>
              </p:grpSpPr>
              <p:sp>
                <p:nvSpPr>
                  <p:cNvPr id="65643" name="Line 107"/>
                  <p:cNvSpPr>
                    <a:spLocks noChangeShapeType="1"/>
                  </p:cNvSpPr>
                  <p:nvPr/>
                </p:nvSpPr>
                <p:spPr bwMode="auto">
                  <a:xfrm rot="24120000">
                    <a:off x="3615" y="1920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644" name="Line 108"/>
                  <p:cNvSpPr>
                    <a:spLocks noChangeShapeType="1"/>
                  </p:cNvSpPr>
                  <p:nvPr/>
                </p:nvSpPr>
                <p:spPr bwMode="auto">
                  <a:xfrm rot="24120000">
                    <a:off x="3632" y="1937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645" name="Line 109"/>
                  <p:cNvSpPr>
                    <a:spLocks noChangeShapeType="1"/>
                  </p:cNvSpPr>
                  <p:nvPr/>
                </p:nvSpPr>
                <p:spPr bwMode="auto">
                  <a:xfrm rot="24120000">
                    <a:off x="3650" y="1955"/>
                    <a:ext cx="0" cy="105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65646" name="Rectangle 110"/>
              <p:cNvSpPr>
                <a:spLocks noChangeArrowheads="1"/>
              </p:cNvSpPr>
              <p:nvPr/>
            </p:nvSpPr>
            <p:spPr bwMode="auto">
              <a:xfrm>
                <a:off x="5215" y="2179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333333"/>
                    </a:solidFill>
                  </a:rPr>
                  <a:t>S</a:t>
                </a:r>
              </a:p>
            </p:txBody>
          </p:sp>
          <p:sp>
            <p:nvSpPr>
              <p:cNvPr id="65647" name="Rectangle 111"/>
              <p:cNvSpPr>
                <a:spLocks noChangeArrowheads="1"/>
              </p:cNvSpPr>
              <p:nvPr/>
            </p:nvSpPr>
            <p:spPr bwMode="auto">
              <a:xfrm>
                <a:off x="4695" y="1163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333333"/>
                    </a:solidFill>
                  </a:rPr>
                  <a:t>T</a:t>
                </a:r>
              </a:p>
            </p:txBody>
          </p:sp>
          <p:sp>
            <p:nvSpPr>
              <p:cNvPr id="65648" name="Rectangle 112"/>
              <p:cNvSpPr>
                <a:spLocks noChangeArrowheads="1"/>
              </p:cNvSpPr>
              <p:nvPr/>
            </p:nvSpPr>
            <p:spPr bwMode="auto">
              <a:xfrm>
                <a:off x="3575" y="1804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333333"/>
                    </a:solidFill>
                  </a:rPr>
                  <a:t>U</a:t>
                </a:r>
              </a:p>
            </p:txBody>
          </p:sp>
        </p:grpSp>
      </p:grpSp>
      <p:sp>
        <p:nvSpPr>
          <p:cNvPr id="65651" name="Text Box 115"/>
          <p:cNvSpPr txBox="1">
            <a:spLocks noChangeArrowheads="1"/>
          </p:cNvSpPr>
          <p:nvPr/>
        </p:nvSpPr>
        <p:spPr bwMode="auto">
          <a:xfrm>
            <a:off x="4248150" y="5418138"/>
            <a:ext cx="3492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>
              <a:lnSpc>
                <a:spcPct val="130000"/>
              </a:lnSpc>
            </a:pPr>
            <a:r>
              <a:rPr lang="en-US" altLang="zh-TW"/>
              <a:t>(b)	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PQR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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STU</a:t>
            </a:r>
            <a:r>
              <a:rPr lang="en-US" altLang="zh-TW"/>
              <a:t> </a:t>
            </a:r>
          </a:p>
        </p:txBody>
      </p:sp>
      <p:sp>
        <p:nvSpPr>
          <p:cNvPr id="65654" name="Line 118"/>
          <p:cNvSpPr>
            <a:spLocks noChangeShapeType="1"/>
          </p:cNvSpPr>
          <p:nvPr/>
        </p:nvSpPr>
        <p:spPr bwMode="auto">
          <a:xfrm>
            <a:off x="1016000" y="5981700"/>
            <a:ext cx="2208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655" name="Line 119"/>
          <p:cNvSpPr>
            <a:spLocks noChangeShapeType="1"/>
          </p:cNvSpPr>
          <p:nvPr/>
        </p:nvSpPr>
        <p:spPr bwMode="auto">
          <a:xfrm>
            <a:off x="4889500" y="5981700"/>
            <a:ext cx="221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08" grpId="0" autoUpdateAnimBg="0"/>
      <p:bldP spid="65651" grpId="0" autoUpdateAnimBg="0"/>
      <p:bldP spid="65654" grpId="0" animBg="1"/>
      <p:bldP spid="656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00050" y="1352550"/>
            <a:ext cx="76882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en-US" altLang="zh-TW"/>
              <a:t>Find the unknowns (denoted by small letters) in each of the following.</a:t>
            </a:r>
          </a:p>
        </p:txBody>
      </p:sp>
      <p:pic>
        <p:nvPicPr>
          <p:cNvPr id="66563" name="Picture 3" descr="C:\JKL_Louis\JKP04_05 牛津初中數學\Solu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5256213"/>
            <a:ext cx="1376363" cy="303212"/>
          </a:xfrm>
          <a:prstGeom prst="rect">
            <a:avLst/>
          </a:prstGeom>
          <a:noFill/>
        </p:spPr>
      </p:pic>
      <p:sp>
        <p:nvSpPr>
          <p:cNvPr id="6656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6656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56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3500" y="76200"/>
            <a:ext cx="395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9EB11CFC-4FFC-4C92-AEB4-5FB29AFF89C1}" type="slidenum">
              <a:rPr lang="en-US" altLang="zh-TW" sz="1400" b="1"/>
              <a:pPr algn="r">
                <a:spcBef>
                  <a:spcPct val="50000"/>
                </a:spcBef>
              </a:pPr>
              <a:t>17</a:t>
            </a:fld>
            <a:r>
              <a:rPr lang="en-US" altLang="zh-TW" sz="1400" b="1"/>
              <a:t>)</a:t>
            </a:r>
          </a:p>
        </p:txBody>
      </p:sp>
      <p:sp>
        <p:nvSpPr>
          <p:cNvPr id="66615" name="Text Box 55"/>
          <p:cNvSpPr txBox="1">
            <a:spLocks noChangeArrowheads="1"/>
          </p:cNvSpPr>
          <p:nvPr/>
        </p:nvSpPr>
        <p:spPr bwMode="auto">
          <a:xfrm>
            <a:off x="400050" y="5527675"/>
            <a:ext cx="18621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>
              <a:lnSpc>
                <a:spcPct val="130000"/>
              </a:lnSpc>
            </a:pPr>
            <a:r>
              <a:rPr lang="en-US" altLang="zh-TW"/>
              <a:t>(a)	 </a:t>
            </a:r>
            <a:r>
              <a:rPr lang="en-US" altLang="zh-TW" i="1">
                <a:sym typeface="Symbol" pitchFamily="18" charset="2"/>
              </a:rPr>
              <a:t>x</a:t>
            </a:r>
            <a:r>
              <a:rPr lang="en-US" altLang="zh-TW">
                <a:sym typeface="Symbol" pitchFamily="18" charset="2"/>
              </a:rPr>
              <a:t> =  14  </a:t>
            </a:r>
            <a:r>
              <a:rPr lang="en-US" altLang="zh-TW"/>
              <a:t>, </a:t>
            </a:r>
          </a:p>
        </p:txBody>
      </p:sp>
      <p:grpSp>
        <p:nvGrpSpPr>
          <p:cNvPr id="66655" name="Group 95"/>
          <p:cNvGrpSpPr>
            <a:grpSpLocks noChangeAspect="1"/>
          </p:cNvGrpSpPr>
          <p:nvPr/>
        </p:nvGrpSpPr>
        <p:grpSpPr bwMode="auto">
          <a:xfrm>
            <a:off x="387350" y="568325"/>
            <a:ext cx="2357438" cy="828675"/>
            <a:chOff x="2151" y="3034"/>
            <a:chExt cx="3704" cy="1302"/>
          </a:xfrm>
        </p:grpSpPr>
        <p:sp>
          <p:nvSpPr>
            <p:cNvPr id="66656" name="Freeform 96"/>
            <p:cNvSpPr>
              <a:spLocks noChangeAspect="1"/>
            </p:cNvSpPr>
            <p:nvPr/>
          </p:nvSpPr>
          <p:spPr bwMode="auto">
            <a:xfrm>
              <a:off x="3010" y="3456"/>
              <a:ext cx="2748" cy="744"/>
            </a:xfrm>
            <a:custGeom>
              <a:avLst/>
              <a:gdLst/>
              <a:ahLst/>
              <a:cxnLst>
                <a:cxn ang="0">
                  <a:pos x="108" y="72"/>
                </a:cxn>
                <a:cxn ang="0">
                  <a:pos x="0" y="450"/>
                </a:cxn>
                <a:cxn ang="0">
                  <a:pos x="144" y="540"/>
                </a:cxn>
                <a:cxn ang="0">
                  <a:pos x="2118" y="540"/>
                </a:cxn>
                <a:cxn ang="0">
                  <a:pos x="2118" y="744"/>
                </a:cxn>
                <a:cxn ang="0">
                  <a:pos x="2748" y="744"/>
                </a:cxn>
                <a:cxn ang="0">
                  <a:pos x="2748" y="252"/>
                </a:cxn>
                <a:cxn ang="0">
                  <a:pos x="2088" y="252"/>
                </a:cxn>
                <a:cxn ang="0">
                  <a:pos x="1943" y="0"/>
                </a:cxn>
                <a:cxn ang="0">
                  <a:pos x="126" y="0"/>
                </a:cxn>
                <a:cxn ang="0">
                  <a:pos x="108" y="72"/>
                </a:cxn>
              </a:cxnLst>
              <a:rect l="0" t="0" r="r" b="b"/>
              <a:pathLst>
                <a:path w="2748" h="744">
                  <a:moveTo>
                    <a:pt x="108" y="72"/>
                  </a:moveTo>
                  <a:lnTo>
                    <a:pt x="0" y="450"/>
                  </a:lnTo>
                  <a:lnTo>
                    <a:pt x="144" y="540"/>
                  </a:lnTo>
                  <a:lnTo>
                    <a:pt x="2118" y="540"/>
                  </a:lnTo>
                  <a:lnTo>
                    <a:pt x="2118" y="744"/>
                  </a:lnTo>
                  <a:lnTo>
                    <a:pt x="2748" y="744"/>
                  </a:lnTo>
                  <a:lnTo>
                    <a:pt x="2748" y="252"/>
                  </a:lnTo>
                  <a:lnTo>
                    <a:pt x="2088" y="252"/>
                  </a:lnTo>
                  <a:lnTo>
                    <a:pt x="1943" y="0"/>
                  </a:lnTo>
                  <a:lnTo>
                    <a:pt x="126" y="0"/>
                  </a:lnTo>
                  <a:lnTo>
                    <a:pt x="108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66657" name="Picture 97" descr="D:\Oxford\PPT\Shared\ExtraEg4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1" y="3034"/>
              <a:ext cx="3704" cy="1302"/>
            </a:xfrm>
            <a:prstGeom prst="rect">
              <a:avLst/>
            </a:prstGeom>
            <a:noFill/>
          </p:spPr>
        </p:pic>
      </p:grp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400050" y="2339975"/>
            <a:ext cx="352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algn="l"/>
            <a:r>
              <a:rPr lang="en-US" altLang="zh-TW"/>
              <a:t>(a)	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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XYZ</a:t>
            </a:r>
            <a:r>
              <a:rPr lang="en-US" altLang="zh-TW"/>
              <a:t> </a:t>
            </a:r>
          </a:p>
        </p:txBody>
      </p:sp>
      <p:grpSp>
        <p:nvGrpSpPr>
          <p:cNvPr id="66681" name="Group 121"/>
          <p:cNvGrpSpPr>
            <a:grpSpLocks/>
          </p:cNvGrpSpPr>
          <p:nvPr/>
        </p:nvGrpSpPr>
        <p:grpSpPr bwMode="auto">
          <a:xfrm>
            <a:off x="577850" y="2579688"/>
            <a:ext cx="3921125" cy="2397125"/>
            <a:chOff x="412" y="1689"/>
            <a:chExt cx="2470" cy="1510"/>
          </a:xfrm>
        </p:grpSpPr>
        <p:grpSp>
          <p:nvGrpSpPr>
            <p:cNvPr id="66670" name="Group 110"/>
            <p:cNvGrpSpPr>
              <a:grpSpLocks/>
            </p:cNvGrpSpPr>
            <p:nvPr/>
          </p:nvGrpSpPr>
          <p:grpSpPr bwMode="auto">
            <a:xfrm>
              <a:off x="412" y="1847"/>
              <a:ext cx="1594" cy="1268"/>
              <a:chOff x="476" y="1847"/>
              <a:chExt cx="1594" cy="1268"/>
            </a:xfrm>
          </p:grpSpPr>
          <p:sp>
            <p:nvSpPr>
              <p:cNvPr id="66660" name="AutoShape 100"/>
              <p:cNvSpPr>
                <a:spLocks noChangeArrowheads="1"/>
              </p:cNvSpPr>
              <p:nvPr/>
            </p:nvSpPr>
            <p:spPr bwMode="auto">
              <a:xfrm rot="-1699142">
                <a:off x="805" y="1847"/>
                <a:ext cx="892" cy="886"/>
              </a:xfrm>
              <a:prstGeom prst="rtTriangle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6662" name="Text Box 102"/>
              <p:cNvSpPr txBox="1">
                <a:spLocks noChangeArrowheads="1"/>
              </p:cNvSpPr>
              <p:nvPr/>
            </p:nvSpPr>
            <p:spPr bwMode="auto">
              <a:xfrm>
                <a:off x="642" y="2422"/>
                <a:ext cx="27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>
                    <a:solidFill>
                      <a:srgbClr val="333333"/>
                    </a:solidFill>
                  </a:rPr>
                  <a:t>13</a:t>
                </a:r>
              </a:p>
            </p:txBody>
          </p:sp>
          <p:sp>
            <p:nvSpPr>
              <p:cNvPr id="66663" name="Text Box 103"/>
              <p:cNvSpPr txBox="1">
                <a:spLocks noChangeArrowheads="1"/>
              </p:cNvSpPr>
              <p:nvPr/>
            </p:nvSpPr>
            <p:spPr bwMode="auto">
              <a:xfrm>
                <a:off x="1362" y="2612"/>
                <a:ext cx="27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>
                    <a:solidFill>
                      <a:srgbClr val="333333"/>
                    </a:solidFill>
                  </a:rPr>
                  <a:t>14</a:t>
                </a:r>
              </a:p>
            </p:txBody>
          </p:sp>
          <p:sp>
            <p:nvSpPr>
              <p:cNvPr id="66664" name="Text Box 104"/>
              <p:cNvSpPr txBox="1">
                <a:spLocks noChangeArrowheads="1"/>
              </p:cNvSpPr>
              <p:nvPr/>
            </p:nvSpPr>
            <p:spPr bwMode="auto">
              <a:xfrm>
                <a:off x="1120" y="2019"/>
                <a:ext cx="27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>
                    <a:solidFill>
                      <a:srgbClr val="333333"/>
                    </a:solidFill>
                  </a:rPr>
                  <a:t>15</a:t>
                </a:r>
              </a:p>
            </p:txBody>
          </p:sp>
          <p:sp>
            <p:nvSpPr>
              <p:cNvPr id="66665" name="Text Box 105"/>
              <p:cNvSpPr txBox="1">
                <a:spLocks noChangeArrowheads="1"/>
              </p:cNvSpPr>
              <p:nvPr/>
            </p:nvSpPr>
            <p:spPr bwMode="auto">
              <a:xfrm>
                <a:off x="476" y="1852"/>
                <a:ext cx="275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A</a:t>
                </a:r>
              </a:p>
            </p:txBody>
          </p:sp>
          <p:sp>
            <p:nvSpPr>
              <p:cNvPr id="66666" name="Text Box 106"/>
              <p:cNvSpPr txBox="1">
                <a:spLocks noChangeArrowheads="1"/>
              </p:cNvSpPr>
              <p:nvPr/>
            </p:nvSpPr>
            <p:spPr bwMode="auto">
              <a:xfrm>
                <a:off x="913" y="2807"/>
                <a:ext cx="275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B</a:t>
                </a:r>
              </a:p>
            </p:txBody>
          </p:sp>
          <p:sp>
            <p:nvSpPr>
              <p:cNvPr id="66667" name="Text Box 107"/>
              <p:cNvSpPr txBox="1">
                <a:spLocks noChangeArrowheads="1"/>
              </p:cNvSpPr>
              <p:nvPr/>
            </p:nvSpPr>
            <p:spPr bwMode="auto">
              <a:xfrm>
                <a:off x="1795" y="2309"/>
                <a:ext cx="275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C</a:t>
                </a:r>
              </a:p>
            </p:txBody>
          </p:sp>
        </p:grpSp>
        <p:grpSp>
          <p:nvGrpSpPr>
            <p:cNvPr id="66680" name="Group 120"/>
            <p:cNvGrpSpPr>
              <a:grpSpLocks/>
            </p:cNvGrpSpPr>
            <p:nvPr/>
          </p:nvGrpSpPr>
          <p:grpSpPr bwMode="auto">
            <a:xfrm>
              <a:off x="1613" y="1689"/>
              <a:ext cx="1269" cy="1510"/>
              <a:chOff x="1613" y="1689"/>
              <a:chExt cx="1269" cy="1510"/>
            </a:xfrm>
          </p:grpSpPr>
          <p:sp>
            <p:nvSpPr>
              <p:cNvPr id="66672" name="AutoShape 112"/>
              <p:cNvSpPr>
                <a:spLocks noChangeArrowheads="1"/>
              </p:cNvSpPr>
              <p:nvPr/>
            </p:nvSpPr>
            <p:spPr bwMode="auto">
              <a:xfrm rot="20878567" flipH="1">
                <a:off x="1712" y="2030"/>
                <a:ext cx="892" cy="886"/>
              </a:xfrm>
              <a:prstGeom prst="rtTriangle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6673" name="Text Box 113"/>
              <p:cNvSpPr txBox="1">
                <a:spLocks noChangeArrowheads="1"/>
              </p:cNvSpPr>
              <p:nvPr/>
            </p:nvSpPr>
            <p:spPr bwMode="auto">
              <a:xfrm flipH="1">
                <a:off x="2584" y="2157"/>
                <a:ext cx="178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z</a:t>
                </a:r>
              </a:p>
            </p:txBody>
          </p:sp>
          <p:sp>
            <p:nvSpPr>
              <p:cNvPr id="66674" name="Text Box 114"/>
              <p:cNvSpPr txBox="1">
                <a:spLocks noChangeArrowheads="1"/>
              </p:cNvSpPr>
              <p:nvPr/>
            </p:nvSpPr>
            <p:spPr bwMode="auto">
              <a:xfrm flipH="1">
                <a:off x="2176" y="2813"/>
                <a:ext cx="19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x</a:t>
                </a:r>
              </a:p>
            </p:txBody>
          </p:sp>
          <p:sp>
            <p:nvSpPr>
              <p:cNvPr id="66676" name="Text Box 116"/>
              <p:cNvSpPr txBox="1">
                <a:spLocks noChangeArrowheads="1"/>
              </p:cNvSpPr>
              <p:nvPr/>
            </p:nvSpPr>
            <p:spPr bwMode="auto">
              <a:xfrm flipH="1">
                <a:off x="2322" y="1689"/>
                <a:ext cx="275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X</a:t>
                </a:r>
              </a:p>
            </p:txBody>
          </p:sp>
          <p:sp>
            <p:nvSpPr>
              <p:cNvPr id="66677" name="Text Box 117"/>
              <p:cNvSpPr txBox="1">
                <a:spLocks noChangeArrowheads="1"/>
              </p:cNvSpPr>
              <p:nvPr/>
            </p:nvSpPr>
            <p:spPr bwMode="auto">
              <a:xfrm flipH="1">
                <a:off x="2607" y="2700"/>
                <a:ext cx="275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Y</a:t>
                </a:r>
              </a:p>
            </p:txBody>
          </p:sp>
          <p:sp>
            <p:nvSpPr>
              <p:cNvPr id="66678" name="Text Box 118"/>
              <p:cNvSpPr txBox="1">
                <a:spLocks noChangeArrowheads="1"/>
              </p:cNvSpPr>
              <p:nvPr/>
            </p:nvSpPr>
            <p:spPr bwMode="auto">
              <a:xfrm flipH="1">
                <a:off x="1613" y="2891"/>
                <a:ext cx="275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Z</a:t>
                </a:r>
              </a:p>
            </p:txBody>
          </p:sp>
        </p:grpSp>
      </p:grpSp>
      <p:sp>
        <p:nvSpPr>
          <p:cNvPr id="66679" name="Text Box 119"/>
          <p:cNvSpPr txBox="1">
            <a:spLocks noChangeArrowheads="1"/>
          </p:cNvSpPr>
          <p:nvPr/>
        </p:nvSpPr>
        <p:spPr bwMode="auto">
          <a:xfrm>
            <a:off x="2190750" y="5527675"/>
            <a:ext cx="10874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>
              <a:lnSpc>
                <a:spcPct val="130000"/>
              </a:lnSpc>
            </a:pPr>
            <a:r>
              <a:rPr lang="en-US" altLang="zh-TW" i="1">
                <a:sym typeface="Symbol" pitchFamily="18" charset="2"/>
              </a:rPr>
              <a:t>z</a:t>
            </a:r>
            <a:r>
              <a:rPr lang="en-US" altLang="zh-TW">
                <a:sym typeface="Symbol" pitchFamily="18" charset="2"/>
              </a:rPr>
              <a:t> =  13</a:t>
            </a:r>
            <a:r>
              <a:rPr lang="en-US" altLang="zh-TW"/>
              <a:t> 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679950" y="2339975"/>
            <a:ext cx="35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/>
            <a:r>
              <a:rPr lang="en-US" altLang="zh-TW"/>
              <a:t>(b)	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MNP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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IJK</a:t>
            </a:r>
          </a:p>
        </p:txBody>
      </p:sp>
      <p:grpSp>
        <p:nvGrpSpPr>
          <p:cNvPr id="66699" name="Group 139"/>
          <p:cNvGrpSpPr>
            <a:grpSpLocks/>
          </p:cNvGrpSpPr>
          <p:nvPr/>
        </p:nvGrpSpPr>
        <p:grpSpPr bwMode="auto">
          <a:xfrm>
            <a:off x="4792663" y="2649538"/>
            <a:ext cx="2786062" cy="1879600"/>
            <a:chOff x="3051" y="1653"/>
            <a:chExt cx="1755" cy="1184"/>
          </a:xfrm>
        </p:grpSpPr>
        <p:grpSp>
          <p:nvGrpSpPr>
            <p:cNvPr id="66698" name="Group 138"/>
            <p:cNvGrpSpPr>
              <a:grpSpLocks/>
            </p:cNvGrpSpPr>
            <p:nvPr/>
          </p:nvGrpSpPr>
          <p:grpSpPr bwMode="auto">
            <a:xfrm>
              <a:off x="3309" y="1918"/>
              <a:ext cx="1222" cy="919"/>
              <a:chOff x="3309" y="1918"/>
              <a:chExt cx="1222" cy="919"/>
            </a:xfrm>
          </p:grpSpPr>
          <p:sp>
            <p:nvSpPr>
              <p:cNvPr id="66687" name="Freeform 127"/>
              <p:cNvSpPr>
                <a:spLocks/>
              </p:cNvSpPr>
              <p:nvPr/>
            </p:nvSpPr>
            <p:spPr bwMode="auto">
              <a:xfrm rot="-9569268">
                <a:off x="3378" y="2051"/>
                <a:ext cx="1119" cy="786"/>
              </a:xfrm>
              <a:custGeom>
                <a:avLst/>
                <a:gdLst/>
                <a:ahLst/>
                <a:cxnLst>
                  <a:cxn ang="0">
                    <a:pos x="1008" y="786"/>
                  </a:cxn>
                  <a:cxn ang="0">
                    <a:pos x="0" y="786"/>
                  </a:cxn>
                  <a:cxn ang="0">
                    <a:pos x="1119" y="0"/>
                  </a:cxn>
                  <a:cxn ang="0">
                    <a:pos x="1008" y="786"/>
                  </a:cxn>
                </a:cxnLst>
                <a:rect l="0" t="0" r="r" b="b"/>
                <a:pathLst>
                  <a:path w="1119" h="786">
                    <a:moveTo>
                      <a:pt x="1008" y="786"/>
                    </a:moveTo>
                    <a:lnTo>
                      <a:pt x="0" y="786"/>
                    </a:lnTo>
                    <a:lnTo>
                      <a:pt x="1119" y="0"/>
                    </a:lnTo>
                    <a:lnTo>
                      <a:pt x="1008" y="786"/>
                    </a:lnTo>
                    <a:close/>
                  </a:path>
                </a:pathLst>
              </a:custGeom>
              <a:solidFill>
                <a:srgbClr val="FFE5FF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689" name="Arc 129"/>
              <p:cNvSpPr>
                <a:spLocks/>
              </p:cNvSpPr>
              <p:nvPr/>
            </p:nvSpPr>
            <p:spPr bwMode="auto">
              <a:xfrm rot="-9569268">
                <a:off x="4405" y="2232"/>
                <a:ext cx="126" cy="100"/>
              </a:xfrm>
              <a:custGeom>
                <a:avLst/>
                <a:gdLst>
                  <a:gd name="G0" fmla="+- 0 0 0"/>
                  <a:gd name="G1" fmla="+- 13751 0 0"/>
                  <a:gd name="G2" fmla="+- 21600 0 0"/>
                  <a:gd name="T0" fmla="*/ 16657 w 21600"/>
                  <a:gd name="T1" fmla="*/ 0 h 17264"/>
                  <a:gd name="T2" fmla="*/ 21312 w 21600"/>
                  <a:gd name="T3" fmla="*/ 17264 h 17264"/>
                  <a:gd name="T4" fmla="*/ 0 w 21600"/>
                  <a:gd name="T5" fmla="*/ 13751 h 17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7264" fill="none" extrusionOk="0">
                    <a:moveTo>
                      <a:pt x="16657" y="-1"/>
                    </a:moveTo>
                    <a:cubicBezTo>
                      <a:pt x="19852" y="3870"/>
                      <a:pt x="21600" y="8732"/>
                      <a:pt x="21600" y="13751"/>
                    </a:cubicBezTo>
                    <a:cubicBezTo>
                      <a:pt x="21600" y="14927"/>
                      <a:pt x="21503" y="16102"/>
                      <a:pt x="21312" y="17264"/>
                    </a:cubicBezTo>
                  </a:path>
                  <a:path w="21600" h="17264" stroke="0" extrusionOk="0">
                    <a:moveTo>
                      <a:pt x="16657" y="-1"/>
                    </a:moveTo>
                    <a:cubicBezTo>
                      <a:pt x="19852" y="3870"/>
                      <a:pt x="21600" y="8732"/>
                      <a:pt x="21600" y="13751"/>
                    </a:cubicBezTo>
                    <a:cubicBezTo>
                      <a:pt x="21600" y="14927"/>
                      <a:pt x="21503" y="16102"/>
                      <a:pt x="21312" y="17264"/>
                    </a:cubicBezTo>
                    <a:lnTo>
                      <a:pt x="0" y="13751"/>
                    </a:lnTo>
                    <a:close/>
                  </a:path>
                </a:pathLst>
              </a:cu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6693" name="Arc 133"/>
              <p:cNvSpPr>
                <a:spLocks/>
              </p:cNvSpPr>
              <p:nvPr/>
            </p:nvSpPr>
            <p:spPr bwMode="auto">
              <a:xfrm rot="-9569268">
                <a:off x="3309" y="2492"/>
                <a:ext cx="104" cy="110"/>
              </a:xfrm>
              <a:custGeom>
                <a:avLst/>
                <a:gdLst>
                  <a:gd name="G0" fmla="+- 20045 0 0"/>
                  <a:gd name="G1" fmla="+- 0 0 0"/>
                  <a:gd name="G2" fmla="+- 21600 0 0"/>
                  <a:gd name="T0" fmla="*/ 16348 w 20045"/>
                  <a:gd name="T1" fmla="*/ 21281 h 21281"/>
                  <a:gd name="T2" fmla="*/ 0 w 20045"/>
                  <a:gd name="T3" fmla="*/ 8048 h 21281"/>
                  <a:gd name="T4" fmla="*/ 20045 w 20045"/>
                  <a:gd name="T5" fmla="*/ 0 h 2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45" h="21281" fill="none" extrusionOk="0">
                    <a:moveTo>
                      <a:pt x="16347" y="21281"/>
                    </a:moveTo>
                    <a:cubicBezTo>
                      <a:pt x="8974" y="20000"/>
                      <a:pt x="2788" y="14993"/>
                      <a:pt x="0" y="8047"/>
                    </a:cubicBezTo>
                  </a:path>
                  <a:path w="20045" h="21281" stroke="0" extrusionOk="0">
                    <a:moveTo>
                      <a:pt x="16347" y="21281"/>
                    </a:moveTo>
                    <a:cubicBezTo>
                      <a:pt x="8974" y="20000"/>
                      <a:pt x="2788" y="14993"/>
                      <a:pt x="0" y="8047"/>
                    </a:cubicBezTo>
                    <a:lnTo>
                      <a:pt x="20045" y="0"/>
                    </a:lnTo>
                    <a:close/>
                  </a:path>
                </a:pathLst>
              </a:cu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6694" name="Arc 134"/>
              <p:cNvSpPr>
                <a:spLocks/>
              </p:cNvSpPr>
              <p:nvPr/>
            </p:nvSpPr>
            <p:spPr bwMode="auto">
              <a:xfrm rot="-9569268">
                <a:off x="3624" y="1918"/>
                <a:ext cx="126" cy="125"/>
              </a:xfrm>
              <a:custGeom>
                <a:avLst/>
                <a:gdLst>
                  <a:gd name="G0" fmla="+- 21309 0 0"/>
                  <a:gd name="G1" fmla="+- 21600 0 0"/>
                  <a:gd name="G2" fmla="+- 21600 0 0"/>
                  <a:gd name="T0" fmla="*/ 0 w 21596"/>
                  <a:gd name="T1" fmla="*/ 18064 h 21600"/>
                  <a:gd name="T2" fmla="*/ 21596 w 21596"/>
                  <a:gd name="T3" fmla="*/ 2 h 21600"/>
                  <a:gd name="T4" fmla="*/ 21309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18064"/>
                    </a:moveTo>
                    <a:cubicBezTo>
                      <a:pt x="1729" y="7641"/>
                      <a:pt x="10744" y="-1"/>
                      <a:pt x="21309" y="0"/>
                    </a:cubicBezTo>
                    <a:cubicBezTo>
                      <a:pt x="21404" y="0"/>
                      <a:pt x="21500" y="0"/>
                      <a:pt x="21596" y="1"/>
                    </a:cubicBezTo>
                  </a:path>
                  <a:path w="21596" h="21600" stroke="0" extrusionOk="0">
                    <a:moveTo>
                      <a:pt x="0" y="18064"/>
                    </a:moveTo>
                    <a:cubicBezTo>
                      <a:pt x="1729" y="7641"/>
                      <a:pt x="10744" y="-1"/>
                      <a:pt x="21309" y="0"/>
                    </a:cubicBezTo>
                    <a:cubicBezTo>
                      <a:pt x="21404" y="0"/>
                      <a:pt x="21500" y="0"/>
                      <a:pt x="21596" y="1"/>
                    </a:cubicBezTo>
                    <a:lnTo>
                      <a:pt x="2130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6688" name="Rectangle 128"/>
            <p:cNvSpPr>
              <a:spLocks noChangeArrowheads="1"/>
            </p:cNvSpPr>
            <p:nvPr/>
          </p:nvSpPr>
          <p:spPr bwMode="auto">
            <a:xfrm>
              <a:off x="3051" y="2518"/>
              <a:ext cx="25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sz="2000" b="1" i="1">
                  <a:solidFill>
                    <a:srgbClr val="333333"/>
                  </a:solidFill>
                </a:rPr>
                <a:t>M</a:t>
              </a:r>
            </a:p>
          </p:txBody>
        </p:sp>
        <p:sp>
          <p:nvSpPr>
            <p:cNvPr id="66690" name="Rectangle 130"/>
            <p:cNvSpPr>
              <a:spLocks noChangeArrowheads="1"/>
            </p:cNvSpPr>
            <p:nvPr/>
          </p:nvSpPr>
          <p:spPr bwMode="auto">
            <a:xfrm>
              <a:off x="4099" y="2079"/>
              <a:ext cx="3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sz="2000" b="1">
                  <a:solidFill>
                    <a:srgbClr val="333333"/>
                  </a:solidFill>
                </a:rPr>
                <a:t>35</a:t>
              </a:r>
              <a:r>
                <a:rPr lang="en-US" altLang="zh-TW" sz="2000" b="1">
                  <a:solidFill>
                    <a:srgbClr val="333333"/>
                  </a:solidFill>
                  <a:cs typeface="Times New Roman" pitchFamily="18" charset="0"/>
                </a:rPr>
                <a:t>°</a:t>
              </a:r>
              <a:endParaRPr lang="en-US" altLang="zh-TW" sz="2000" b="1">
                <a:solidFill>
                  <a:srgbClr val="333333"/>
                </a:solidFill>
              </a:endParaRPr>
            </a:p>
          </p:txBody>
        </p:sp>
        <p:sp>
          <p:nvSpPr>
            <p:cNvPr id="66691" name="Rectangle 131"/>
            <p:cNvSpPr>
              <a:spLocks noChangeArrowheads="1"/>
            </p:cNvSpPr>
            <p:nvPr/>
          </p:nvSpPr>
          <p:spPr bwMode="auto">
            <a:xfrm>
              <a:off x="3565" y="1932"/>
              <a:ext cx="3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sz="2000" b="1">
                  <a:solidFill>
                    <a:srgbClr val="333333"/>
                  </a:solidFill>
                </a:rPr>
                <a:t>98</a:t>
              </a:r>
              <a:r>
                <a:rPr lang="en-US" altLang="zh-TW" sz="2000" b="1">
                  <a:solidFill>
                    <a:srgbClr val="333333"/>
                  </a:solidFill>
                  <a:cs typeface="Times New Roman" pitchFamily="18" charset="0"/>
                </a:rPr>
                <a:t>°</a:t>
              </a:r>
              <a:endParaRPr lang="en-US" altLang="zh-TW" sz="2000" b="1">
                <a:solidFill>
                  <a:srgbClr val="333333"/>
                </a:solidFill>
              </a:endParaRPr>
            </a:p>
          </p:txBody>
        </p:sp>
        <p:sp>
          <p:nvSpPr>
            <p:cNvPr id="66692" name="Rectangle 132"/>
            <p:cNvSpPr>
              <a:spLocks noChangeArrowheads="1"/>
            </p:cNvSpPr>
            <p:nvPr/>
          </p:nvSpPr>
          <p:spPr bwMode="auto">
            <a:xfrm>
              <a:off x="3363" y="2284"/>
              <a:ext cx="3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sz="2000" b="1">
                  <a:solidFill>
                    <a:srgbClr val="333333"/>
                  </a:solidFill>
                </a:rPr>
                <a:t>47</a:t>
              </a:r>
              <a:r>
                <a:rPr lang="en-US" altLang="zh-TW" sz="2000" b="1">
                  <a:solidFill>
                    <a:srgbClr val="333333"/>
                  </a:solidFill>
                  <a:cs typeface="Times New Roman" pitchFamily="18" charset="0"/>
                </a:rPr>
                <a:t>°</a:t>
              </a:r>
              <a:endParaRPr lang="en-US" altLang="zh-TW" sz="2000" b="1">
                <a:solidFill>
                  <a:srgbClr val="333333"/>
                </a:solidFill>
              </a:endParaRPr>
            </a:p>
          </p:txBody>
        </p:sp>
        <p:sp>
          <p:nvSpPr>
            <p:cNvPr id="66695" name="Rectangle 135"/>
            <p:cNvSpPr>
              <a:spLocks noChangeArrowheads="1"/>
            </p:cNvSpPr>
            <p:nvPr/>
          </p:nvSpPr>
          <p:spPr bwMode="auto">
            <a:xfrm>
              <a:off x="3555" y="1653"/>
              <a:ext cx="21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sz="2000" b="1" i="1">
                  <a:solidFill>
                    <a:srgbClr val="333333"/>
                  </a:solidFill>
                </a:rPr>
                <a:t>P</a:t>
              </a:r>
            </a:p>
          </p:txBody>
        </p:sp>
        <p:sp>
          <p:nvSpPr>
            <p:cNvPr id="66696" name="Rectangle 136"/>
            <p:cNvSpPr>
              <a:spLocks noChangeArrowheads="1"/>
            </p:cNvSpPr>
            <p:nvPr/>
          </p:nvSpPr>
          <p:spPr bwMode="auto">
            <a:xfrm>
              <a:off x="4565" y="2122"/>
              <a:ext cx="24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sz="2000" b="1" i="1">
                  <a:solidFill>
                    <a:srgbClr val="333333"/>
                  </a:solidFill>
                </a:rPr>
                <a:t>N</a:t>
              </a:r>
            </a:p>
          </p:txBody>
        </p:sp>
      </p:grpSp>
      <p:sp>
        <p:nvSpPr>
          <p:cNvPr id="66702" name="Freeform 142"/>
          <p:cNvSpPr>
            <a:spLocks/>
          </p:cNvSpPr>
          <p:nvPr/>
        </p:nvSpPr>
        <p:spPr bwMode="auto">
          <a:xfrm rot="-2866123">
            <a:off x="6777832" y="3240881"/>
            <a:ext cx="1776412" cy="1247775"/>
          </a:xfrm>
          <a:custGeom>
            <a:avLst/>
            <a:gdLst/>
            <a:ahLst/>
            <a:cxnLst>
              <a:cxn ang="0">
                <a:pos x="1008" y="786"/>
              </a:cxn>
              <a:cxn ang="0">
                <a:pos x="0" y="786"/>
              </a:cxn>
              <a:cxn ang="0">
                <a:pos x="1119" y="0"/>
              </a:cxn>
              <a:cxn ang="0">
                <a:pos x="1008" y="786"/>
              </a:cxn>
            </a:cxnLst>
            <a:rect l="0" t="0" r="r" b="b"/>
            <a:pathLst>
              <a:path w="1119" h="786">
                <a:moveTo>
                  <a:pt x="1008" y="786"/>
                </a:moveTo>
                <a:lnTo>
                  <a:pt x="0" y="786"/>
                </a:lnTo>
                <a:lnTo>
                  <a:pt x="1119" y="0"/>
                </a:lnTo>
                <a:lnTo>
                  <a:pt x="1008" y="786"/>
                </a:lnTo>
                <a:close/>
              </a:path>
            </a:pathLst>
          </a:custGeom>
          <a:solidFill>
            <a:srgbClr val="FFE5FF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703" name="Arc 143"/>
          <p:cNvSpPr>
            <a:spLocks/>
          </p:cNvSpPr>
          <p:nvPr/>
        </p:nvSpPr>
        <p:spPr bwMode="auto">
          <a:xfrm rot="-2866123">
            <a:off x="7493000" y="4662488"/>
            <a:ext cx="200025" cy="158750"/>
          </a:xfrm>
          <a:custGeom>
            <a:avLst/>
            <a:gdLst>
              <a:gd name="G0" fmla="+- 0 0 0"/>
              <a:gd name="G1" fmla="+- 13751 0 0"/>
              <a:gd name="G2" fmla="+- 21600 0 0"/>
              <a:gd name="T0" fmla="*/ 16657 w 21600"/>
              <a:gd name="T1" fmla="*/ 0 h 17264"/>
              <a:gd name="T2" fmla="*/ 21312 w 21600"/>
              <a:gd name="T3" fmla="*/ 17264 h 17264"/>
              <a:gd name="T4" fmla="*/ 0 w 21600"/>
              <a:gd name="T5" fmla="*/ 13751 h 17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264" fill="none" extrusionOk="0">
                <a:moveTo>
                  <a:pt x="16657" y="-1"/>
                </a:moveTo>
                <a:cubicBezTo>
                  <a:pt x="19852" y="3870"/>
                  <a:pt x="21600" y="8732"/>
                  <a:pt x="21600" y="13751"/>
                </a:cubicBezTo>
                <a:cubicBezTo>
                  <a:pt x="21600" y="14927"/>
                  <a:pt x="21503" y="16102"/>
                  <a:pt x="21312" y="17264"/>
                </a:cubicBezTo>
              </a:path>
              <a:path w="21600" h="17264" stroke="0" extrusionOk="0">
                <a:moveTo>
                  <a:pt x="16657" y="-1"/>
                </a:moveTo>
                <a:cubicBezTo>
                  <a:pt x="19852" y="3870"/>
                  <a:pt x="21600" y="8732"/>
                  <a:pt x="21600" y="13751"/>
                </a:cubicBezTo>
                <a:cubicBezTo>
                  <a:pt x="21600" y="14927"/>
                  <a:pt x="21503" y="16102"/>
                  <a:pt x="21312" y="17264"/>
                </a:cubicBezTo>
                <a:lnTo>
                  <a:pt x="0" y="13751"/>
                </a:lnTo>
                <a:close/>
              </a:path>
            </a:pathLst>
          </a:custGeom>
          <a:noFill/>
          <a:ln w="1905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704" name="Arc 144"/>
          <p:cNvSpPr>
            <a:spLocks/>
          </p:cNvSpPr>
          <p:nvPr/>
        </p:nvSpPr>
        <p:spPr bwMode="auto">
          <a:xfrm rot="-2866123">
            <a:off x="7769226" y="2867025"/>
            <a:ext cx="165100" cy="174625"/>
          </a:xfrm>
          <a:custGeom>
            <a:avLst/>
            <a:gdLst>
              <a:gd name="G0" fmla="+- 20045 0 0"/>
              <a:gd name="G1" fmla="+- 0 0 0"/>
              <a:gd name="G2" fmla="+- 21600 0 0"/>
              <a:gd name="T0" fmla="*/ 16348 w 20045"/>
              <a:gd name="T1" fmla="*/ 21281 h 21281"/>
              <a:gd name="T2" fmla="*/ 0 w 20045"/>
              <a:gd name="T3" fmla="*/ 8048 h 21281"/>
              <a:gd name="T4" fmla="*/ 20045 w 20045"/>
              <a:gd name="T5" fmla="*/ 0 h 2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45" h="21281" fill="none" extrusionOk="0">
                <a:moveTo>
                  <a:pt x="16347" y="21281"/>
                </a:moveTo>
                <a:cubicBezTo>
                  <a:pt x="8974" y="20000"/>
                  <a:pt x="2788" y="14993"/>
                  <a:pt x="0" y="8047"/>
                </a:cubicBezTo>
              </a:path>
              <a:path w="20045" h="21281" stroke="0" extrusionOk="0">
                <a:moveTo>
                  <a:pt x="16347" y="21281"/>
                </a:moveTo>
                <a:cubicBezTo>
                  <a:pt x="8974" y="20000"/>
                  <a:pt x="2788" y="14993"/>
                  <a:pt x="0" y="8047"/>
                </a:cubicBezTo>
                <a:lnTo>
                  <a:pt x="20045" y="0"/>
                </a:lnTo>
                <a:close/>
              </a:path>
            </a:pathLst>
          </a:custGeom>
          <a:noFill/>
          <a:ln w="1905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706" name="Rectangle 146"/>
          <p:cNvSpPr>
            <a:spLocks noChangeArrowheads="1"/>
          </p:cNvSpPr>
          <p:nvPr/>
        </p:nvSpPr>
        <p:spPr bwMode="auto">
          <a:xfrm>
            <a:off x="7656513" y="2359025"/>
            <a:ext cx="282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 sz="2000" b="1" i="1">
                <a:solidFill>
                  <a:srgbClr val="333333"/>
                </a:solidFill>
              </a:rPr>
              <a:t>I</a:t>
            </a:r>
          </a:p>
        </p:txBody>
      </p:sp>
      <p:sp>
        <p:nvSpPr>
          <p:cNvPr id="66707" name="Rectangle 147"/>
          <p:cNvSpPr>
            <a:spLocks noChangeArrowheads="1"/>
          </p:cNvSpPr>
          <p:nvPr/>
        </p:nvSpPr>
        <p:spPr bwMode="auto">
          <a:xfrm>
            <a:off x="7604125" y="4202113"/>
            <a:ext cx="311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 sz="2000" b="1" i="1">
                <a:solidFill>
                  <a:srgbClr val="333333"/>
                </a:solidFill>
              </a:rPr>
              <a:t>j</a:t>
            </a:r>
          </a:p>
        </p:txBody>
      </p:sp>
      <p:sp>
        <p:nvSpPr>
          <p:cNvPr id="66709" name="Rectangle 149"/>
          <p:cNvSpPr>
            <a:spLocks noChangeArrowheads="1"/>
          </p:cNvSpPr>
          <p:nvPr/>
        </p:nvSpPr>
        <p:spPr bwMode="auto">
          <a:xfrm>
            <a:off x="7747000" y="2890838"/>
            <a:ext cx="25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 sz="2000" b="1" i="1">
                <a:solidFill>
                  <a:srgbClr val="333333"/>
                </a:solidFill>
              </a:rPr>
              <a:t>i</a:t>
            </a:r>
          </a:p>
        </p:txBody>
      </p:sp>
      <p:sp>
        <p:nvSpPr>
          <p:cNvPr id="66710" name="Rectangle 150"/>
          <p:cNvSpPr>
            <a:spLocks noChangeArrowheads="1"/>
          </p:cNvSpPr>
          <p:nvPr/>
        </p:nvSpPr>
        <p:spPr bwMode="auto">
          <a:xfrm>
            <a:off x="8585200" y="3519488"/>
            <a:ext cx="3540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 sz="2000" b="1" i="1">
                <a:solidFill>
                  <a:srgbClr val="333333"/>
                </a:solidFill>
              </a:rPr>
              <a:t>K</a:t>
            </a:r>
          </a:p>
        </p:txBody>
      </p:sp>
      <p:sp>
        <p:nvSpPr>
          <p:cNvPr id="66711" name="Rectangle 151"/>
          <p:cNvSpPr>
            <a:spLocks noChangeArrowheads="1"/>
          </p:cNvSpPr>
          <p:nvPr/>
        </p:nvSpPr>
        <p:spPr bwMode="auto">
          <a:xfrm>
            <a:off x="7281863" y="4824413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 sz="2000" b="1" i="1">
                <a:solidFill>
                  <a:srgbClr val="333333"/>
                </a:solidFill>
              </a:rPr>
              <a:t>J</a:t>
            </a:r>
          </a:p>
        </p:txBody>
      </p:sp>
      <p:sp>
        <p:nvSpPr>
          <p:cNvPr id="66712" name="Text Box 152"/>
          <p:cNvSpPr txBox="1">
            <a:spLocks noChangeArrowheads="1"/>
          </p:cNvSpPr>
          <p:nvPr/>
        </p:nvSpPr>
        <p:spPr bwMode="auto">
          <a:xfrm>
            <a:off x="4679950" y="5527675"/>
            <a:ext cx="18621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>
              <a:lnSpc>
                <a:spcPct val="130000"/>
              </a:lnSpc>
            </a:pPr>
            <a:r>
              <a:rPr lang="en-US" altLang="zh-TW"/>
              <a:t>(b)	 </a:t>
            </a:r>
            <a:r>
              <a:rPr lang="en-US" altLang="zh-TW" i="1">
                <a:sym typeface="Symbol" pitchFamily="18" charset="2"/>
              </a:rPr>
              <a:t>j</a:t>
            </a:r>
            <a:r>
              <a:rPr lang="en-US" altLang="zh-TW">
                <a:sym typeface="Symbol" pitchFamily="18" charset="2"/>
              </a:rPr>
              <a:t> =  35</a:t>
            </a:r>
            <a:r>
              <a:rPr lang="en-US" altLang="zh-TW">
                <a:cs typeface="Times New Roman" pitchFamily="18" charset="0"/>
                <a:sym typeface="Symbol" pitchFamily="18" charset="2"/>
              </a:rPr>
              <a:t>°</a:t>
            </a:r>
            <a:r>
              <a:rPr lang="en-US" altLang="zh-TW">
                <a:sym typeface="Symbol" pitchFamily="18" charset="2"/>
              </a:rPr>
              <a:t> </a:t>
            </a:r>
            <a:r>
              <a:rPr lang="en-US" altLang="zh-TW"/>
              <a:t>, </a:t>
            </a:r>
          </a:p>
        </p:txBody>
      </p:sp>
      <p:sp>
        <p:nvSpPr>
          <p:cNvPr id="66713" name="Text Box 153"/>
          <p:cNvSpPr txBox="1">
            <a:spLocks noChangeArrowheads="1"/>
          </p:cNvSpPr>
          <p:nvPr/>
        </p:nvSpPr>
        <p:spPr bwMode="auto">
          <a:xfrm>
            <a:off x="6546850" y="5527675"/>
            <a:ext cx="15573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>
              <a:lnSpc>
                <a:spcPct val="130000"/>
              </a:lnSpc>
            </a:pPr>
            <a:r>
              <a:rPr lang="en-US" altLang="zh-TW" i="1">
                <a:sym typeface="Symbol" pitchFamily="18" charset="2"/>
              </a:rPr>
              <a:t>i</a:t>
            </a:r>
            <a:r>
              <a:rPr lang="en-US" altLang="zh-TW">
                <a:sym typeface="Symbol" pitchFamily="18" charset="2"/>
              </a:rPr>
              <a:t> =  47</a:t>
            </a:r>
            <a:r>
              <a:rPr lang="en-US" altLang="zh-TW">
                <a:cs typeface="Times New Roman" pitchFamily="18" charset="0"/>
                <a:sym typeface="Symbol" pitchFamily="18" charset="2"/>
              </a:rPr>
              <a:t>°</a:t>
            </a:r>
            <a:r>
              <a:rPr lang="en-US" altLang="zh-TW"/>
              <a:t> </a:t>
            </a:r>
          </a:p>
        </p:txBody>
      </p:sp>
      <p:grpSp>
        <p:nvGrpSpPr>
          <p:cNvPr id="66717" name="Group 157"/>
          <p:cNvGrpSpPr>
            <a:grpSpLocks/>
          </p:cNvGrpSpPr>
          <p:nvPr/>
        </p:nvGrpSpPr>
        <p:grpSpPr bwMode="auto">
          <a:xfrm>
            <a:off x="1536700" y="6032500"/>
            <a:ext cx="457200" cy="63500"/>
            <a:chOff x="1024" y="3968"/>
            <a:chExt cx="440" cy="40"/>
          </a:xfrm>
        </p:grpSpPr>
        <p:sp>
          <p:nvSpPr>
            <p:cNvPr id="66718" name="Line 158"/>
            <p:cNvSpPr>
              <a:spLocks noChangeShapeType="1"/>
            </p:cNvSpPr>
            <p:nvPr/>
          </p:nvSpPr>
          <p:spPr bwMode="auto">
            <a:xfrm>
              <a:off x="1024" y="396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6719" name="Line 159"/>
            <p:cNvSpPr>
              <a:spLocks noChangeShapeType="1"/>
            </p:cNvSpPr>
            <p:nvPr/>
          </p:nvSpPr>
          <p:spPr bwMode="auto">
            <a:xfrm>
              <a:off x="1024" y="400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6720" name="Group 160"/>
          <p:cNvGrpSpPr>
            <a:grpSpLocks/>
          </p:cNvGrpSpPr>
          <p:nvPr/>
        </p:nvGrpSpPr>
        <p:grpSpPr bwMode="auto">
          <a:xfrm>
            <a:off x="2755900" y="6032500"/>
            <a:ext cx="457200" cy="63500"/>
            <a:chOff x="1024" y="3968"/>
            <a:chExt cx="440" cy="40"/>
          </a:xfrm>
        </p:grpSpPr>
        <p:sp>
          <p:nvSpPr>
            <p:cNvPr id="66721" name="Line 161"/>
            <p:cNvSpPr>
              <a:spLocks noChangeShapeType="1"/>
            </p:cNvSpPr>
            <p:nvPr/>
          </p:nvSpPr>
          <p:spPr bwMode="auto">
            <a:xfrm>
              <a:off x="1024" y="396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6722" name="Line 162"/>
            <p:cNvSpPr>
              <a:spLocks noChangeShapeType="1"/>
            </p:cNvSpPr>
            <p:nvPr/>
          </p:nvSpPr>
          <p:spPr bwMode="auto">
            <a:xfrm>
              <a:off x="1024" y="400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6723" name="Group 163"/>
          <p:cNvGrpSpPr>
            <a:grpSpLocks/>
          </p:cNvGrpSpPr>
          <p:nvPr/>
        </p:nvGrpSpPr>
        <p:grpSpPr bwMode="auto">
          <a:xfrm>
            <a:off x="5753100" y="6032500"/>
            <a:ext cx="457200" cy="63500"/>
            <a:chOff x="1024" y="3968"/>
            <a:chExt cx="440" cy="40"/>
          </a:xfrm>
        </p:grpSpPr>
        <p:sp>
          <p:nvSpPr>
            <p:cNvPr id="66724" name="Line 164"/>
            <p:cNvSpPr>
              <a:spLocks noChangeShapeType="1"/>
            </p:cNvSpPr>
            <p:nvPr/>
          </p:nvSpPr>
          <p:spPr bwMode="auto">
            <a:xfrm>
              <a:off x="1024" y="396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6725" name="Line 165"/>
            <p:cNvSpPr>
              <a:spLocks noChangeShapeType="1"/>
            </p:cNvSpPr>
            <p:nvPr/>
          </p:nvSpPr>
          <p:spPr bwMode="auto">
            <a:xfrm>
              <a:off x="1024" y="400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6726" name="Group 166"/>
          <p:cNvGrpSpPr>
            <a:grpSpLocks/>
          </p:cNvGrpSpPr>
          <p:nvPr/>
        </p:nvGrpSpPr>
        <p:grpSpPr bwMode="auto">
          <a:xfrm>
            <a:off x="7086600" y="6032500"/>
            <a:ext cx="457200" cy="63500"/>
            <a:chOff x="1024" y="3968"/>
            <a:chExt cx="440" cy="40"/>
          </a:xfrm>
        </p:grpSpPr>
        <p:sp>
          <p:nvSpPr>
            <p:cNvPr id="66727" name="Line 167"/>
            <p:cNvSpPr>
              <a:spLocks noChangeShapeType="1"/>
            </p:cNvSpPr>
            <p:nvPr/>
          </p:nvSpPr>
          <p:spPr bwMode="auto">
            <a:xfrm>
              <a:off x="1024" y="396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6728" name="Line 168"/>
            <p:cNvSpPr>
              <a:spLocks noChangeShapeType="1"/>
            </p:cNvSpPr>
            <p:nvPr/>
          </p:nvSpPr>
          <p:spPr bwMode="auto">
            <a:xfrm>
              <a:off x="1024" y="4008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6729" name="Text Box 169"/>
          <p:cNvSpPr txBox="1">
            <a:spLocks noChangeArrowheads="1"/>
          </p:cNvSpPr>
          <p:nvPr/>
        </p:nvSpPr>
        <p:spPr bwMode="auto">
          <a:xfrm>
            <a:off x="5210175" y="62928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Key Concept 11.1.3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5" grpId="0" autoUpdateAnimBg="0"/>
      <p:bldP spid="66679" grpId="0" autoUpdateAnimBg="0"/>
      <p:bldP spid="66712" grpId="0" autoUpdateAnimBg="0"/>
      <p:bldP spid="66713" grpId="0" autoUpdateAnimBg="0"/>
      <p:bldP spid="6672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04863" y="1212850"/>
            <a:ext cx="7700962" cy="32432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908050" y="1233488"/>
            <a:ext cx="2900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Three Sides Equal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804863" y="4395788"/>
            <a:ext cx="77009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759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6759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759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pic>
        <p:nvPicPr>
          <p:cNvPr id="67594" name="Picture 10" descr="D:\Oxford\PPT\Shared\keyconcept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7812" cy="609600"/>
          </a:xfrm>
          <a:prstGeom prst="rect">
            <a:avLst/>
          </a:prstGeom>
          <a:noFill/>
        </p:spPr>
      </p:pic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E0D7B53F-0383-42DF-B699-637ADE8F23D6}" type="slidenum">
              <a:rPr lang="en-US" altLang="zh-TW" sz="1400" b="1"/>
              <a:pPr algn="r">
                <a:spcBef>
                  <a:spcPct val="50000"/>
                </a:spcBef>
              </a:pPr>
              <a:t>18</a:t>
            </a:fld>
            <a:r>
              <a:rPr lang="en-US" altLang="zh-TW" sz="1400" b="1"/>
              <a:t>)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3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5864225" y="6292850"/>
            <a:ext cx="1247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b="1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5" action="ppaction://hlinksldjump"/>
              </a:rPr>
              <a:t>Index 11.2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63525" y="12890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A)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549275" y="5092700"/>
            <a:ext cx="184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endParaRPr lang="en-US"/>
          </a:p>
        </p:txBody>
      </p:sp>
      <p:grpSp>
        <p:nvGrpSpPr>
          <p:cNvPr id="67637" name="Group 53"/>
          <p:cNvGrpSpPr>
            <a:grpSpLocks/>
          </p:cNvGrpSpPr>
          <p:nvPr/>
        </p:nvGrpSpPr>
        <p:grpSpPr bwMode="auto">
          <a:xfrm>
            <a:off x="908050" y="1814513"/>
            <a:ext cx="7391400" cy="2265362"/>
            <a:chOff x="572" y="1143"/>
            <a:chExt cx="4656" cy="1427"/>
          </a:xfrm>
        </p:grpSpPr>
        <p:sp>
          <p:nvSpPr>
            <p:cNvPr id="67589" name="Text Box 5"/>
            <p:cNvSpPr txBox="1">
              <a:spLocks noChangeArrowheads="1"/>
            </p:cNvSpPr>
            <p:nvPr/>
          </p:nvSpPr>
          <p:spPr bwMode="auto">
            <a:xfrm>
              <a:off x="572" y="1143"/>
              <a:ext cx="3235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95300" indent="-495300" algn="l">
                <a:lnSpc>
                  <a:spcPct val="150000"/>
                </a:lnSpc>
              </a:pPr>
              <a:r>
                <a:rPr lang="en-US" altLang="zh-TW"/>
                <a:t>‧	If </a:t>
              </a:r>
              <a:r>
                <a:rPr lang="en-US" altLang="zh-TW" i="1"/>
                <a:t>AB</a:t>
              </a:r>
              <a:r>
                <a:rPr lang="en-US" altLang="zh-TW"/>
                <a:t> = </a:t>
              </a:r>
              <a:r>
                <a:rPr lang="en-US" altLang="zh-TW" i="1"/>
                <a:t>XY</a:t>
              </a:r>
              <a:r>
                <a:rPr lang="en-US" altLang="zh-TW"/>
                <a:t>, </a:t>
              </a:r>
              <a:r>
                <a:rPr lang="en-US" altLang="zh-TW" i="1"/>
                <a:t>BC</a:t>
              </a:r>
              <a:r>
                <a:rPr lang="en-US" altLang="zh-TW"/>
                <a:t> = </a:t>
              </a:r>
              <a:r>
                <a:rPr lang="en-US" altLang="zh-TW" i="1"/>
                <a:t>YZ</a:t>
              </a:r>
              <a:r>
                <a:rPr lang="en-US" altLang="zh-TW"/>
                <a:t> and </a:t>
              </a:r>
              <a:r>
                <a:rPr lang="en-US" altLang="zh-TW" i="1"/>
                <a:t>CA</a:t>
              </a:r>
              <a:r>
                <a:rPr lang="en-US" altLang="zh-TW"/>
                <a:t> = </a:t>
              </a:r>
              <a:r>
                <a:rPr lang="en-US" altLang="zh-TW" i="1"/>
                <a:t>ZX</a:t>
              </a:r>
              <a:r>
                <a:rPr lang="en-US" altLang="zh-TW"/>
                <a:t>, </a:t>
              </a:r>
              <a:br>
                <a:rPr lang="en-US" altLang="zh-TW"/>
              </a:br>
              <a:r>
                <a:rPr lang="en-US" altLang="zh-TW"/>
                <a:t>then </a:t>
              </a:r>
              <a:r>
                <a:rPr lang="en-US" altLang="zh-TW">
                  <a:sym typeface="Symbol" pitchFamily="18" charset="2"/>
                </a:rPr>
                <a:t>△</a:t>
              </a:r>
              <a:r>
                <a:rPr lang="en-US" altLang="zh-TW" i="1"/>
                <a:t>ABC</a:t>
              </a:r>
              <a:r>
                <a:rPr lang="en-US" altLang="zh-TW"/>
                <a:t> </a:t>
              </a:r>
              <a:r>
                <a:rPr lang="en-US" altLang="zh-TW">
                  <a:sym typeface="Symbol" pitchFamily="18" charset="2"/>
                </a:rPr>
                <a:t></a:t>
              </a:r>
              <a:r>
                <a:rPr lang="en-US" altLang="zh-TW"/>
                <a:t> </a:t>
              </a:r>
              <a:r>
                <a:rPr lang="en-US" altLang="zh-TW">
                  <a:sym typeface="Symbol" pitchFamily="18" charset="2"/>
                </a:rPr>
                <a:t>△</a:t>
              </a:r>
              <a:r>
                <a:rPr lang="en-US" altLang="zh-TW" i="1"/>
                <a:t>XYZ</a:t>
              </a:r>
              <a:r>
                <a:rPr lang="en-US" altLang="zh-TW"/>
                <a:t>.</a:t>
              </a:r>
            </a:p>
            <a:p>
              <a:pPr marL="495300" indent="-495300" algn="l">
                <a:lnSpc>
                  <a:spcPct val="200000"/>
                </a:lnSpc>
              </a:pPr>
              <a:r>
                <a:rPr lang="en-US" altLang="zh-TW"/>
                <a:t>	【</a:t>
              </a:r>
              <a:r>
                <a:rPr lang="en-US" altLang="zh-TW" i="1"/>
                <a:t>Reference: SSS</a:t>
              </a:r>
              <a:r>
                <a:rPr lang="en-US" altLang="zh-TW"/>
                <a:t>】</a:t>
              </a:r>
            </a:p>
          </p:txBody>
        </p:sp>
        <p:grpSp>
          <p:nvGrpSpPr>
            <p:cNvPr id="67636" name="Group 52"/>
            <p:cNvGrpSpPr>
              <a:grpSpLocks/>
            </p:cNvGrpSpPr>
            <p:nvPr/>
          </p:nvGrpSpPr>
          <p:grpSpPr bwMode="auto">
            <a:xfrm>
              <a:off x="2665" y="1626"/>
              <a:ext cx="2563" cy="944"/>
              <a:chOff x="2649" y="1490"/>
              <a:chExt cx="2563" cy="944"/>
            </a:xfrm>
          </p:grpSpPr>
          <p:grpSp>
            <p:nvGrpSpPr>
              <p:cNvPr id="67621" name="Group 37"/>
              <p:cNvGrpSpPr>
                <a:grpSpLocks/>
              </p:cNvGrpSpPr>
              <p:nvPr/>
            </p:nvGrpSpPr>
            <p:grpSpPr bwMode="auto">
              <a:xfrm>
                <a:off x="2649" y="1490"/>
                <a:ext cx="1259" cy="944"/>
                <a:chOff x="921" y="2290"/>
                <a:chExt cx="1259" cy="944"/>
              </a:xfrm>
            </p:grpSpPr>
            <p:sp>
              <p:nvSpPr>
                <p:cNvPr id="67607" name="AutoShape 23"/>
                <p:cNvSpPr>
                  <a:spLocks noChangeArrowheads="1"/>
                </p:cNvSpPr>
                <p:nvPr/>
              </p:nvSpPr>
              <p:spPr bwMode="auto">
                <a:xfrm>
                  <a:off x="1124" y="2544"/>
                  <a:ext cx="852" cy="524"/>
                </a:xfrm>
                <a:prstGeom prst="triangle">
                  <a:avLst>
                    <a:gd name="adj" fmla="val 72065"/>
                  </a:avLst>
                </a:prstGeom>
                <a:solidFill>
                  <a:srgbClr val="FFFF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7608" name="Line 24"/>
                <p:cNvSpPr>
                  <a:spLocks noChangeShapeType="1"/>
                </p:cNvSpPr>
                <p:nvPr/>
              </p:nvSpPr>
              <p:spPr bwMode="auto">
                <a:xfrm>
                  <a:off x="1396" y="2768"/>
                  <a:ext cx="54" cy="72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grpSp>
              <p:nvGrpSpPr>
                <p:cNvPr id="67611" name="Group 27"/>
                <p:cNvGrpSpPr>
                  <a:grpSpLocks/>
                </p:cNvGrpSpPr>
                <p:nvPr/>
              </p:nvGrpSpPr>
              <p:grpSpPr bwMode="auto">
                <a:xfrm>
                  <a:off x="1572" y="3032"/>
                  <a:ext cx="24" cy="80"/>
                  <a:chOff x="1528" y="3032"/>
                  <a:chExt cx="24" cy="80"/>
                </a:xfrm>
              </p:grpSpPr>
              <p:sp>
                <p:nvSpPr>
                  <p:cNvPr id="6760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528" y="3032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761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3032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7616" name="Group 32"/>
                <p:cNvGrpSpPr>
                  <a:grpSpLocks/>
                </p:cNvGrpSpPr>
                <p:nvPr/>
              </p:nvGrpSpPr>
              <p:grpSpPr bwMode="auto">
                <a:xfrm>
                  <a:off x="1805" y="2777"/>
                  <a:ext cx="105" cy="41"/>
                  <a:chOff x="1805" y="2777"/>
                  <a:chExt cx="105" cy="41"/>
                </a:xfrm>
              </p:grpSpPr>
              <p:sp>
                <p:nvSpPr>
                  <p:cNvPr id="67613" name="Line 29"/>
                  <p:cNvSpPr>
                    <a:spLocks noChangeShapeType="1"/>
                  </p:cNvSpPr>
                  <p:nvPr/>
                </p:nvSpPr>
                <p:spPr bwMode="auto">
                  <a:xfrm rot="-7244129">
                    <a:off x="1858" y="2758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7614" name="Line 30"/>
                  <p:cNvSpPr>
                    <a:spLocks noChangeShapeType="1"/>
                  </p:cNvSpPr>
                  <p:nvPr/>
                </p:nvSpPr>
                <p:spPr bwMode="auto">
                  <a:xfrm rot="-7244129">
                    <a:off x="1845" y="2737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7615" name="Line 31"/>
                  <p:cNvSpPr>
                    <a:spLocks noChangeShapeType="1"/>
                  </p:cNvSpPr>
                  <p:nvPr/>
                </p:nvSpPr>
                <p:spPr bwMode="auto">
                  <a:xfrm rot="-7244129">
                    <a:off x="1870" y="2778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7618" name="Rectangle 34"/>
                <p:cNvSpPr>
                  <a:spLocks noChangeArrowheads="1"/>
                </p:cNvSpPr>
                <p:nvPr/>
              </p:nvSpPr>
              <p:spPr bwMode="auto">
                <a:xfrm>
                  <a:off x="1645" y="2290"/>
                  <a:ext cx="22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A</a:t>
                  </a:r>
                </a:p>
              </p:txBody>
            </p:sp>
            <p:sp>
              <p:nvSpPr>
                <p:cNvPr id="67619" name="Rectangle 35"/>
                <p:cNvSpPr>
                  <a:spLocks noChangeArrowheads="1"/>
                </p:cNvSpPr>
                <p:nvPr/>
              </p:nvSpPr>
              <p:spPr bwMode="auto">
                <a:xfrm>
                  <a:off x="921" y="2926"/>
                  <a:ext cx="22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B</a:t>
                  </a:r>
                </a:p>
              </p:txBody>
            </p:sp>
            <p:sp>
              <p:nvSpPr>
                <p:cNvPr id="67620" name="Rectangle 36"/>
                <p:cNvSpPr>
                  <a:spLocks noChangeArrowheads="1"/>
                </p:cNvSpPr>
                <p:nvPr/>
              </p:nvSpPr>
              <p:spPr bwMode="auto">
                <a:xfrm>
                  <a:off x="1937" y="2902"/>
                  <a:ext cx="24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67635" name="Group 51"/>
              <p:cNvGrpSpPr>
                <a:grpSpLocks/>
              </p:cNvGrpSpPr>
              <p:nvPr/>
            </p:nvGrpSpPr>
            <p:grpSpPr bwMode="auto">
              <a:xfrm>
                <a:off x="3953" y="1490"/>
                <a:ext cx="1259" cy="944"/>
                <a:chOff x="3953" y="1490"/>
                <a:chExt cx="1259" cy="944"/>
              </a:xfrm>
            </p:grpSpPr>
            <p:sp>
              <p:nvSpPr>
                <p:cNvPr id="67623" name="AutoShape 39"/>
                <p:cNvSpPr>
                  <a:spLocks noChangeArrowheads="1"/>
                </p:cNvSpPr>
                <p:nvPr/>
              </p:nvSpPr>
              <p:spPr bwMode="auto">
                <a:xfrm>
                  <a:off x="4156" y="1744"/>
                  <a:ext cx="852" cy="524"/>
                </a:xfrm>
                <a:prstGeom prst="triangle">
                  <a:avLst>
                    <a:gd name="adj" fmla="val 72065"/>
                  </a:avLst>
                </a:prstGeom>
                <a:solidFill>
                  <a:srgbClr val="FFFF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7624" name="Line 40"/>
                <p:cNvSpPr>
                  <a:spLocks noChangeShapeType="1"/>
                </p:cNvSpPr>
                <p:nvPr/>
              </p:nvSpPr>
              <p:spPr bwMode="auto">
                <a:xfrm>
                  <a:off x="4428" y="1968"/>
                  <a:ext cx="54" cy="72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grpSp>
              <p:nvGrpSpPr>
                <p:cNvPr id="67625" name="Group 41"/>
                <p:cNvGrpSpPr>
                  <a:grpSpLocks/>
                </p:cNvGrpSpPr>
                <p:nvPr/>
              </p:nvGrpSpPr>
              <p:grpSpPr bwMode="auto">
                <a:xfrm>
                  <a:off x="4604" y="2232"/>
                  <a:ext cx="24" cy="80"/>
                  <a:chOff x="1528" y="3032"/>
                  <a:chExt cx="24" cy="80"/>
                </a:xfrm>
              </p:grpSpPr>
              <p:sp>
                <p:nvSpPr>
                  <p:cNvPr id="6762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528" y="3032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762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3032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7628" name="Group 44"/>
                <p:cNvGrpSpPr>
                  <a:grpSpLocks/>
                </p:cNvGrpSpPr>
                <p:nvPr/>
              </p:nvGrpSpPr>
              <p:grpSpPr bwMode="auto">
                <a:xfrm>
                  <a:off x="4837" y="1977"/>
                  <a:ext cx="105" cy="41"/>
                  <a:chOff x="1805" y="2777"/>
                  <a:chExt cx="105" cy="41"/>
                </a:xfrm>
              </p:grpSpPr>
              <p:sp>
                <p:nvSpPr>
                  <p:cNvPr id="67629" name="Line 45"/>
                  <p:cNvSpPr>
                    <a:spLocks noChangeShapeType="1"/>
                  </p:cNvSpPr>
                  <p:nvPr/>
                </p:nvSpPr>
                <p:spPr bwMode="auto">
                  <a:xfrm rot="-7244129">
                    <a:off x="1858" y="2758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7630" name="Line 46"/>
                  <p:cNvSpPr>
                    <a:spLocks noChangeShapeType="1"/>
                  </p:cNvSpPr>
                  <p:nvPr/>
                </p:nvSpPr>
                <p:spPr bwMode="auto">
                  <a:xfrm rot="-7244129">
                    <a:off x="1845" y="2737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7631" name="Line 47"/>
                  <p:cNvSpPr>
                    <a:spLocks noChangeShapeType="1"/>
                  </p:cNvSpPr>
                  <p:nvPr/>
                </p:nvSpPr>
                <p:spPr bwMode="auto">
                  <a:xfrm rot="-7244129">
                    <a:off x="1870" y="2778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7632" name="Rectangle 48"/>
                <p:cNvSpPr>
                  <a:spLocks noChangeArrowheads="1"/>
                </p:cNvSpPr>
                <p:nvPr/>
              </p:nvSpPr>
              <p:spPr bwMode="auto">
                <a:xfrm>
                  <a:off x="4677" y="1490"/>
                  <a:ext cx="22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X</a:t>
                  </a:r>
                </a:p>
              </p:txBody>
            </p:sp>
            <p:sp>
              <p:nvSpPr>
                <p:cNvPr id="67633" name="Rectangle 49"/>
                <p:cNvSpPr>
                  <a:spLocks noChangeArrowheads="1"/>
                </p:cNvSpPr>
                <p:nvPr/>
              </p:nvSpPr>
              <p:spPr bwMode="auto">
                <a:xfrm>
                  <a:off x="3953" y="2126"/>
                  <a:ext cx="214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Y</a:t>
                  </a:r>
                </a:p>
              </p:txBody>
            </p:sp>
            <p:sp>
              <p:nvSpPr>
                <p:cNvPr id="67634" name="Rectangle 50"/>
                <p:cNvSpPr>
                  <a:spLocks noChangeArrowheads="1"/>
                </p:cNvSpPr>
                <p:nvPr/>
              </p:nvSpPr>
              <p:spPr bwMode="auto">
                <a:xfrm>
                  <a:off x="4969" y="2102"/>
                  <a:ext cx="24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Z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JKL_Louis\JKP04_05 牛津初中數學\Quick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593725"/>
            <a:ext cx="1733550" cy="646113"/>
          </a:xfrm>
          <a:prstGeom prst="rect">
            <a:avLst/>
          </a:prstGeom>
          <a:noFill/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79400" y="1211263"/>
            <a:ext cx="8623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Determine which pair(s) of triangles in the following are congruent.</a:t>
            </a:r>
          </a:p>
        </p:txBody>
      </p:sp>
      <p:sp>
        <p:nvSpPr>
          <p:cNvPr id="7168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7168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68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7B02B0A8-6F21-4A92-80C5-F463C4CD92D1}" type="slidenum">
              <a:rPr lang="en-US" altLang="zh-TW" sz="1400" b="1"/>
              <a:pPr algn="r">
                <a:spcBef>
                  <a:spcPct val="50000"/>
                </a:spcBef>
              </a:pPr>
              <a:t>19</a:t>
            </a:fld>
            <a:r>
              <a:rPr lang="en-US" altLang="zh-TW" sz="1400" b="1"/>
              <a:t>)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grpSp>
        <p:nvGrpSpPr>
          <p:cNvPr id="71712" name="Group 32"/>
          <p:cNvGrpSpPr>
            <a:grpSpLocks/>
          </p:cNvGrpSpPr>
          <p:nvPr/>
        </p:nvGrpSpPr>
        <p:grpSpPr bwMode="auto">
          <a:xfrm>
            <a:off x="120650" y="1997075"/>
            <a:ext cx="8870950" cy="1673225"/>
            <a:chOff x="94" y="1258"/>
            <a:chExt cx="5588" cy="1054"/>
          </a:xfrm>
        </p:grpSpPr>
        <p:grpSp>
          <p:nvGrpSpPr>
            <p:cNvPr id="71700" name="Group 20"/>
            <p:cNvGrpSpPr>
              <a:grpSpLocks/>
            </p:cNvGrpSpPr>
            <p:nvPr/>
          </p:nvGrpSpPr>
          <p:grpSpPr bwMode="auto">
            <a:xfrm>
              <a:off x="94" y="1336"/>
              <a:ext cx="1276" cy="664"/>
              <a:chOff x="200" y="1360"/>
              <a:chExt cx="1080" cy="563"/>
            </a:xfrm>
          </p:grpSpPr>
          <p:sp>
            <p:nvSpPr>
              <p:cNvPr id="71698" name="Freeform 18"/>
              <p:cNvSpPr>
                <a:spLocks/>
              </p:cNvSpPr>
              <p:nvPr/>
            </p:nvSpPr>
            <p:spPr bwMode="auto">
              <a:xfrm>
                <a:off x="240" y="1479"/>
                <a:ext cx="1014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774" y="0"/>
                  </a:cxn>
                  <a:cxn ang="0">
                    <a:pos x="1014" y="414"/>
                  </a:cxn>
                  <a:cxn ang="0">
                    <a:pos x="0" y="0"/>
                  </a:cxn>
                </a:cxnLst>
                <a:rect l="0" t="0" r="r" b="b"/>
                <a:pathLst>
                  <a:path w="1014" h="414">
                    <a:moveTo>
                      <a:pt x="0" y="0"/>
                    </a:moveTo>
                    <a:cubicBezTo>
                      <a:pt x="11" y="0"/>
                      <a:pt x="22" y="0"/>
                      <a:pt x="33" y="0"/>
                    </a:cubicBezTo>
                    <a:lnTo>
                      <a:pt x="774" y="0"/>
                    </a:lnTo>
                    <a:lnTo>
                      <a:pt x="1014" y="4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1694" name="Picture 14" descr="D:\Oxford\PPT\S1_ch11\11A_p179fig06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0" y="1360"/>
                <a:ext cx="1080" cy="563"/>
              </a:xfrm>
              <a:prstGeom prst="rect">
                <a:avLst/>
              </a:prstGeom>
              <a:noFill/>
            </p:spPr>
          </p:pic>
        </p:grpSp>
        <p:grpSp>
          <p:nvGrpSpPr>
            <p:cNvPr id="71702" name="Group 22"/>
            <p:cNvGrpSpPr>
              <a:grpSpLocks/>
            </p:cNvGrpSpPr>
            <p:nvPr/>
          </p:nvGrpSpPr>
          <p:grpSpPr bwMode="auto">
            <a:xfrm>
              <a:off x="1330" y="1383"/>
              <a:ext cx="1592" cy="569"/>
              <a:chOff x="1461" y="1401"/>
              <a:chExt cx="1346" cy="481"/>
            </a:xfrm>
          </p:grpSpPr>
          <p:sp>
            <p:nvSpPr>
              <p:cNvPr id="71701" name="Freeform 21"/>
              <p:cNvSpPr>
                <a:spLocks/>
              </p:cNvSpPr>
              <p:nvPr/>
            </p:nvSpPr>
            <p:spPr bwMode="auto">
              <a:xfrm>
                <a:off x="1518" y="1518"/>
                <a:ext cx="1245" cy="3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45" y="0"/>
                  </a:cxn>
                  <a:cxn ang="0">
                    <a:pos x="534" y="321"/>
                  </a:cxn>
                  <a:cxn ang="0">
                    <a:pos x="0" y="0"/>
                  </a:cxn>
                </a:cxnLst>
                <a:rect l="0" t="0" r="r" b="b"/>
                <a:pathLst>
                  <a:path w="1245" h="321">
                    <a:moveTo>
                      <a:pt x="0" y="0"/>
                    </a:moveTo>
                    <a:lnTo>
                      <a:pt x="1245" y="0"/>
                    </a:lnTo>
                    <a:lnTo>
                      <a:pt x="534" y="3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1695" name="Picture 15" descr="D:\Oxford\PPT\S1_ch11\11A_p179fig07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61" y="1401"/>
                <a:ext cx="1346" cy="481"/>
              </a:xfrm>
              <a:prstGeom prst="rect">
                <a:avLst/>
              </a:prstGeom>
              <a:noFill/>
            </p:spPr>
          </p:pic>
        </p:grpSp>
        <p:grpSp>
          <p:nvGrpSpPr>
            <p:cNvPr id="71704" name="Group 24"/>
            <p:cNvGrpSpPr>
              <a:grpSpLocks/>
            </p:cNvGrpSpPr>
            <p:nvPr/>
          </p:nvGrpSpPr>
          <p:grpSpPr bwMode="auto">
            <a:xfrm>
              <a:off x="2922" y="1258"/>
              <a:ext cx="1429" cy="821"/>
              <a:chOff x="2988" y="1295"/>
              <a:chExt cx="1209" cy="694"/>
            </a:xfrm>
          </p:grpSpPr>
          <p:sp>
            <p:nvSpPr>
              <p:cNvPr id="71703" name="Freeform 23"/>
              <p:cNvSpPr>
                <a:spLocks/>
              </p:cNvSpPr>
              <p:nvPr/>
            </p:nvSpPr>
            <p:spPr bwMode="auto">
              <a:xfrm>
                <a:off x="3024" y="1422"/>
                <a:ext cx="1134" cy="5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1" y="0"/>
                  </a:cxn>
                  <a:cxn ang="0">
                    <a:pos x="1134" y="516"/>
                  </a:cxn>
                  <a:cxn ang="0">
                    <a:pos x="0" y="0"/>
                  </a:cxn>
                </a:cxnLst>
                <a:rect l="0" t="0" r="r" b="b"/>
                <a:pathLst>
                  <a:path w="1134" h="516">
                    <a:moveTo>
                      <a:pt x="0" y="0"/>
                    </a:moveTo>
                    <a:lnTo>
                      <a:pt x="771" y="0"/>
                    </a:lnTo>
                    <a:lnTo>
                      <a:pt x="1134" y="5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1696" name="Picture 16" descr="D:\Oxford\PPT\S1_ch11\11A_p179fig08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88" y="1295"/>
                <a:ext cx="1209" cy="694"/>
              </a:xfrm>
              <a:prstGeom prst="rect">
                <a:avLst/>
              </a:prstGeom>
              <a:noFill/>
            </p:spPr>
          </p:pic>
        </p:grpSp>
        <p:grpSp>
          <p:nvGrpSpPr>
            <p:cNvPr id="71706" name="Group 26"/>
            <p:cNvGrpSpPr>
              <a:grpSpLocks/>
            </p:cNvGrpSpPr>
            <p:nvPr/>
          </p:nvGrpSpPr>
          <p:grpSpPr bwMode="auto">
            <a:xfrm>
              <a:off x="4310" y="1421"/>
              <a:ext cx="1372" cy="493"/>
              <a:chOff x="4313" y="1434"/>
              <a:chExt cx="1162" cy="417"/>
            </a:xfrm>
          </p:grpSpPr>
          <p:sp>
            <p:nvSpPr>
              <p:cNvPr id="71705" name="Freeform 25"/>
              <p:cNvSpPr>
                <a:spLocks/>
              </p:cNvSpPr>
              <p:nvPr/>
            </p:nvSpPr>
            <p:spPr bwMode="auto">
              <a:xfrm>
                <a:off x="4356" y="1539"/>
                <a:ext cx="1083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3" y="0"/>
                  </a:cxn>
                  <a:cxn ang="0">
                    <a:pos x="369" y="294"/>
                  </a:cxn>
                  <a:cxn ang="0">
                    <a:pos x="0" y="0"/>
                  </a:cxn>
                </a:cxnLst>
                <a:rect l="0" t="0" r="r" b="b"/>
                <a:pathLst>
                  <a:path w="1083" h="294">
                    <a:moveTo>
                      <a:pt x="0" y="0"/>
                    </a:moveTo>
                    <a:lnTo>
                      <a:pt x="1083" y="0"/>
                    </a:lnTo>
                    <a:lnTo>
                      <a:pt x="369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1697" name="Picture 17" descr="D:\Oxford\PPT\S1_ch11\11A_p179fig09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2516"/>
              <a:stretch>
                <a:fillRect/>
              </a:stretch>
            </p:blipFill>
            <p:spPr bwMode="auto">
              <a:xfrm>
                <a:off x="4313" y="1434"/>
                <a:ext cx="1162" cy="417"/>
              </a:xfrm>
              <a:prstGeom prst="rect">
                <a:avLst/>
              </a:prstGeom>
              <a:noFill/>
            </p:spPr>
          </p:pic>
        </p:grpSp>
        <p:sp>
          <p:nvSpPr>
            <p:cNvPr id="71708" name="Text Box 28"/>
            <p:cNvSpPr txBox="1">
              <a:spLocks noChangeArrowheads="1"/>
            </p:cNvSpPr>
            <p:nvPr/>
          </p:nvSpPr>
          <p:spPr bwMode="auto">
            <a:xfrm>
              <a:off x="630" y="1909"/>
              <a:ext cx="30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(I)</a:t>
              </a:r>
            </a:p>
          </p:txBody>
        </p:sp>
        <p:sp>
          <p:nvSpPr>
            <p:cNvPr id="71709" name="Text Box 29"/>
            <p:cNvSpPr txBox="1">
              <a:spLocks noChangeArrowheads="1"/>
            </p:cNvSpPr>
            <p:nvPr/>
          </p:nvSpPr>
          <p:spPr bwMode="auto">
            <a:xfrm>
              <a:off x="1910" y="1909"/>
              <a:ext cx="37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(II)</a:t>
              </a:r>
            </a:p>
          </p:txBody>
        </p:sp>
        <p:sp>
          <p:nvSpPr>
            <p:cNvPr id="71710" name="Text Box 30"/>
            <p:cNvSpPr txBox="1">
              <a:spLocks noChangeArrowheads="1"/>
            </p:cNvSpPr>
            <p:nvPr/>
          </p:nvSpPr>
          <p:spPr bwMode="auto">
            <a:xfrm>
              <a:off x="3438" y="1909"/>
              <a:ext cx="43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(III)</a:t>
              </a:r>
            </a:p>
          </p:txBody>
        </p:sp>
        <p:sp>
          <p:nvSpPr>
            <p:cNvPr id="71711" name="Text Box 31"/>
            <p:cNvSpPr txBox="1">
              <a:spLocks noChangeArrowheads="1"/>
            </p:cNvSpPr>
            <p:nvPr/>
          </p:nvSpPr>
          <p:spPr bwMode="auto">
            <a:xfrm>
              <a:off x="4764" y="1909"/>
              <a:ext cx="44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(IV)</a:t>
              </a:r>
            </a:p>
          </p:txBody>
        </p:sp>
      </p:grpSp>
      <p:pic>
        <p:nvPicPr>
          <p:cNvPr id="71713" name="Picture 33" descr="C:\JKL_Louis\JKP04_05 牛津初中數學\Solutio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4029075"/>
            <a:ext cx="1376363" cy="303213"/>
          </a:xfrm>
          <a:prstGeom prst="rect">
            <a:avLst/>
          </a:prstGeom>
          <a:noFill/>
        </p:spPr>
      </p:pic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444500" y="4325938"/>
            <a:ext cx="3744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TW"/>
              <a:t>In the figure, because of </a:t>
            </a:r>
            <a:r>
              <a:rPr lang="en-US" altLang="zh-TW" i="1"/>
              <a:t>SSS</a:t>
            </a:r>
            <a:r>
              <a:rPr lang="en-US" altLang="zh-TW"/>
              <a:t>,</a:t>
            </a:r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444500" y="4864100"/>
            <a:ext cx="655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TW"/>
              <a:t>(I) and (IV) are a pair of congruent triangles;</a:t>
            </a:r>
          </a:p>
          <a:p>
            <a:pPr algn="l">
              <a:lnSpc>
                <a:spcPct val="150000"/>
              </a:lnSpc>
            </a:pPr>
            <a:r>
              <a:rPr lang="en-US" altLang="zh-TW"/>
              <a:t>(II) and (III) are another pair of congruent triangles.</a:t>
            </a:r>
          </a:p>
        </p:txBody>
      </p:sp>
      <p:grpSp>
        <p:nvGrpSpPr>
          <p:cNvPr id="71716" name="Group 36"/>
          <p:cNvGrpSpPr>
            <a:grpSpLocks/>
          </p:cNvGrpSpPr>
          <p:nvPr/>
        </p:nvGrpSpPr>
        <p:grpSpPr bwMode="auto">
          <a:xfrm>
            <a:off x="520700" y="5511800"/>
            <a:ext cx="6553200" cy="571500"/>
            <a:chOff x="328" y="3472"/>
            <a:chExt cx="2824" cy="360"/>
          </a:xfrm>
        </p:grpSpPr>
        <p:sp>
          <p:nvSpPr>
            <p:cNvPr id="71717" name="Line 37"/>
            <p:cNvSpPr>
              <a:spLocks noChangeShapeType="1"/>
            </p:cNvSpPr>
            <p:nvPr/>
          </p:nvSpPr>
          <p:spPr bwMode="auto">
            <a:xfrm>
              <a:off x="328" y="3472"/>
              <a:ext cx="2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18" name="Line 38"/>
            <p:cNvSpPr>
              <a:spLocks noChangeShapeType="1"/>
            </p:cNvSpPr>
            <p:nvPr/>
          </p:nvSpPr>
          <p:spPr bwMode="auto">
            <a:xfrm>
              <a:off x="328" y="3832"/>
              <a:ext cx="2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4" grpId="0" autoUpdateAnimBg="0"/>
      <p:bldP spid="717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1346200"/>
            <a:ext cx="8851900" cy="50800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100000">
                <a:srgbClr val="33CC33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8000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79400" y="517525"/>
            <a:ext cx="82248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244600" indent="-1244600" algn="l">
              <a:tabLst>
                <a:tab pos="381000" algn="l"/>
              </a:tabLst>
            </a:pPr>
            <a:r>
              <a:rPr lang="en-US" altLang="zh-TW" sz="35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35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grpSp>
        <p:nvGrpSpPr>
          <p:cNvPr id="51227" name="Group 27"/>
          <p:cNvGrpSpPr>
            <a:grpSpLocks/>
          </p:cNvGrpSpPr>
          <p:nvPr/>
        </p:nvGrpSpPr>
        <p:grpSpPr bwMode="auto">
          <a:xfrm>
            <a:off x="2039938" y="2168525"/>
            <a:ext cx="4791075" cy="685800"/>
            <a:chOff x="1029" y="1054"/>
            <a:chExt cx="3018" cy="432"/>
          </a:xfrm>
        </p:grpSpPr>
        <p:grpSp>
          <p:nvGrpSpPr>
            <p:cNvPr id="51206" name="Group 6"/>
            <p:cNvGrpSpPr>
              <a:grpSpLocks/>
            </p:cNvGrpSpPr>
            <p:nvPr/>
          </p:nvGrpSpPr>
          <p:grpSpPr bwMode="auto">
            <a:xfrm>
              <a:off x="1029" y="1083"/>
              <a:ext cx="392" cy="392"/>
              <a:chOff x="637" y="987"/>
              <a:chExt cx="392" cy="392"/>
            </a:xfrm>
          </p:grpSpPr>
          <p:sp>
            <p:nvSpPr>
              <p:cNvPr id="51207" name="Oval 7"/>
              <p:cNvSpPr>
                <a:spLocks noChangeArrowheads="1"/>
              </p:cNvSpPr>
              <p:nvPr/>
            </p:nvSpPr>
            <p:spPr bwMode="auto">
              <a:xfrm>
                <a:off x="637" y="987"/>
                <a:ext cx="392" cy="392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208" name="Text Box 8"/>
              <p:cNvSpPr txBox="1">
                <a:spLocks noChangeArrowheads="1"/>
              </p:cNvSpPr>
              <p:nvPr/>
            </p:nvSpPr>
            <p:spPr bwMode="auto">
              <a:xfrm>
                <a:off x="674" y="1011"/>
                <a:ext cx="30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3000" i="1">
                    <a:solidFill>
                      <a:srgbClr val="FFFF99"/>
                    </a:solidFill>
                    <a:latin typeface="Arial Black" pitchFamily="34" charset="0"/>
                  </a:rPr>
                  <a:t>A</a:t>
                </a:r>
              </a:p>
            </p:txBody>
          </p:sp>
        </p:grpSp>
        <p:sp>
          <p:nvSpPr>
            <p:cNvPr id="51209" name="Text Box 9"/>
            <p:cNvSpPr txBox="1">
              <a:spLocks noChangeArrowheads="1"/>
            </p:cNvSpPr>
            <p:nvPr/>
          </p:nvSpPr>
          <p:spPr bwMode="auto">
            <a:xfrm>
              <a:off x="1478" y="1054"/>
              <a:ext cx="256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sz="3000" i="1">
                  <a:solidFill>
                    <a:srgbClr val="0066FF"/>
                  </a:solidFill>
                  <a:latin typeface="Arial Black" pitchFamily="34" charset="0"/>
                </a:rPr>
                <a:t>Congruent Figures</a:t>
              </a:r>
            </a:p>
          </p:txBody>
        </p:sp>
      </p:grpSp>
      <p:grpSp>
        <p:nvGrpSpPr>
          <p:cNvPr id="51228" name="Group 28"/>
          <p:cNvGrpSpPr>
            <a:grpSpLocks/>
          </p:cNvGrpSpPr>
          <p:nvPr/>
        </p:nvGrpSpPr>
        <p:grpSpPr bwMode="auto">
          <a:xfrm>
            <a:off x="2039938" y="3232150"/>
            <a:ext cx="5092700" cy="1200150"/>
            <a:chOff x="1029" y="1922"/>
            <a:chExt cx="3208" cy="756"/>
          </a:xfrm>
        </p:grpSpPr>
        <p:grpSp>
          <p:nvGrpSpPr>
            <p:cNvPr id="51211" name="Group 11"/>
            <p:cNvGrpSpPr>
              <a:grpSpLocks/>
            </p:cNvGrpSpPr>
            <p:nvPr/>
          </p:nvGrpSpPr>
          <p:grpSpPr bwMode="auto">
            <a:xfrm>
              <a:off x="1029" y="1922"/>
              <a:ext cx="392" cy="392"/>
              <a:chOff x="637" y="987"/>
              <a:chExt cx="392" cy="392"/>
            </a:xfrm>
          </p:grpSpPr>
          <p:sp>
            <p:nvSpPr>
              <p:cNvPr id="51212" name="Oval 12"/>
              <p:cNvSpPr>
                <a:spLocks noChangeArrowheads="1"/>
              </p:cNvSpPr>
              <p:nvPr/>
            </p:nvSpPr>
            <p:spPr bwMode="auto">
              <a:xfrm>
                <a:off x="637" y="987"/>
                <a:ext cx="392" cy="392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213" name="Text Box 13"/>
              <p:cNvSpPr txBox="1">
                <a:spLocks noChangeArrowheads="1"/>
              </p:cNvSpPr>
              <p:nvPr/>
            </p:nvSpPr>
            <p:spPr bwMode="auto">
              <a:xfrm>
                <a:off x="674" y="1011"/>
                <a:ext cx="30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3000" i="1">
                    <a:solidFill>
                      <a:srgbClr val="FFFF99"/>
                    </a:solidFill>
                    <a:latin typeface="Arial Black" pitchFamily="34" charset="0"/>
                  </a:rPr>
                  <a:t>B</a:t>
                </a:r>
              </a:p>
            </p:txBody>
          </p:sp>
        </p:grpSp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1478" y="1928"/>
              <a:ext cx="2759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TW" sz="3000" i="1">
                  <a:solidFill>
                    <a:srgbClr val="0066FF"/>
                  </a:solidFill>
                  <a:latin typeface="Arial Black" pitchFamily="34" charset="0"/>
                </a:rPr>
                <a:t>Transformation and Congruence</a:t>
              </a:r>
            </a:p>
          </p:txBody>
        </p:sp>
      </p:grpSp>
      <p:grpSp>
        <p:nvGrpSpPr>
          <p:cNvPr id="51215" name="Group 15"/>
          <p:cNvGrpSpPr>
            <a:grpSpLocks/>
          </p:cNvGrpSpPr>
          <p:nvPr/>
        </p:nvGrpSpPr>
        <p:grpSpPr bwMode="auto">
          <a:xfrm>
            <a:off x="2039938" y="4581525"/>
            <a:ext cx="5526087" cy="685800"/>
            <a:chOff x="901" y="2822"/>
            <a:chExt cx="3481" cy="432"/>
          </a:xfrm>
        </p:grpSpPr>
        <p:grpSp>
          <p:nvGrpSpPr>
            <p:cNvPr id="51216" name="Group 16"/>
            <p:cNvGrpSpPr>
              <a:grpSpLocks/>
            </p:cNvGrpSpPr>
            <p:nvPr/>
          </p:nvGrpSpPr>
          <p:grpSpPr bwMode="auto">
            <a:xfrm>
              <a:off x="901" y="2859"/>
              <a:ext cx="392" cy="392"/>
              <a:chOff x="637" y="987"/>
              <a:chExt cx="392" cy="392"/>
            </a:xfrm>
          </p:grpSpPr>
          <p:sp>
            <p:nvSpPr>
              <p:cNvPr id="51217" name="Oval 17"/>
              <p:cNvSpPr>
                <a:spLocks noChangeArrowheads="1"/>
              </p:cNvSpPr>
              <p:nvPr/>
            </p:nvSpPr>
            <p:spPr bwMode="auto">
              <a:xfrm>
                <a:off x="637" y="987"/>
                <a:ext cx="392" cy="392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218" name="Text Box 18"/>
              <p:cNvSpPr txBox="1">
                <a:spLocks noChangeArrowheads="1"/>
              </p:cNvSpPr>
              <p:nvPr/>
            </p:nvSpPr>
            <p:spPr bwMode="auto">
              <a:xfrm>
                <a:off x="674" y="1011"/>
                <a:ext cx="30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3000" i="1">
                    <a:solidFill>
                      <a:srgbClr val="FFFF99"/>
                    </a:solidFill>
                    <a:latin typeface="Arial Black" pitchFamily="34" charset="0"/>
                  </a:rPr>
                  <a:t>C</a:t>
                </a:r>
              </a:p>
            </p:txBody>
          </p:sp>
        </p:grpSp>
        <p:sp>
          <p:nvSpPr>
            <p:cNvPr id="51219" name="Text Box 19"/>
            <p:cNvSpPr txBox="1">
              <a:spLocks noChangeArrowheads="1"/>
            </p:cNvSpPr>
            <p:nvPr/>
          </p:nvSpPr>
          <p:spPr bwMode="auto">
            <a:xfrm>
              <a:off x="1350" y="2822"/>
              <a:ext cx="30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sz="3000" i="1">
                  <a:solidFill>
                    <a:srgbClr val="0066FF"/>
                  </a:solidFill>
                  <a:latin typeface="Arial Black" pitchFamily="34" charset="0"/>
                </a:rPr>
                <a:t>Congruent Triangles</a:t>
              </a:r>
            </a:p>
          </p:txBody>
        </p:sp>
      </p:grpSp>
      <p:sp>
        <p:nvSpPr>
          <p:cNvPr id="51220" name="AutoShape 2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51221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22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0B912D0C-7BB2-4F74-8531-FFF1A6BBE43D}" type="slidenum">
              <a:rPr lang="en-US" altLang="zh-TW" sz="1400" b="1"/>
              <a:pPr algn="r">
                <a:spcBef>
                  <a:spcPct val="50000"/>
                </a:spcBef>
              </a:pPr>
              <a:t>2</a:t>
            </a:fld>
            <a:r>
              <a:rPr lang="en-US" altLang="zh-TW" sz="1400" b="1"/>
              <a:t>)</a:t>
            </a:r>
          </a:p>
        </p:txBody>
      </p:sp>
      <p:sp>
        <p:nvSpPr>
          <p:cNvPr id="51229" name="Rectangle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006600" y="2171700"/>
            <a:ext cx="4686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30" name="Rectangl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06600" y="3213100"/>
            <a:ext cx="5130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31" name="Rectangle 3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06600" y="4546600"/>
            <a:ext cx="5130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00050" y="1428750"/>
            <a:ext cx="76882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en-US" altLang="zh-TW"/>
              <a:t>Each of the following pairs of triangles are congruent. Which of them are congruent because of </a:t>
            </a:r>
            <a:r>
              <a:rPr lang="en-US" altLang="zh-TW" i="1"/>
              <a:t>SSS</a:t>
            </a:r>
            <a:r>
              <a:rPr lang="en-US" altLang="zh-TW"/>
              <a:t>?</a:t>
            </a:r>
          </a:p>
        </p:txBody>
      </p:sp>
      <p:pic>
        <p:nvPicPr>
          <p:cNvPr id="72707" name="Picture 3" descr="Solu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5256213"/>
            <a:ext cx="1376363" cy="303212"/>
          </a:xfrm>
          <a:prstGeom prst="rect">
            <a:avLst/>
          </a:prstGeom>
          <a:noFill/>
        </p:spPr>
      </p:pic>
      <p:sp>
        <p:nvSpPr>
          <p:cNvPr id="727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7270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DB9246A1-A742-4BB9-A43A-7DE566E874CB}" type="slidenum">
              <a:rPr lang="en-US" altLang="zh-TW" sz="1400" b="1"/>
              <a:pPr algn="r">
                <a:spcBef>
                  <a:spcPct val="50000"/>
                </a:spcBef>
              </a:pPr>
              <a:t>20</a:t>
            </a:fld>
            <a:r>
              <a:rPr lang="en-US" altLang="zh-TW" sz="1400" b="1"/>
              <a:t>)</a:t>
            </a:r>
          </a:p>
        </p:txBody>
      </p:sp>
      <p:sp>
        <p:nvSpPr>
          <p:cNvPr id="72773" name="Text Box 69"/>
          <p:cNvSpPr txBox="1">
            <a:spLocks noChangeArrowheads="1"/>
          </p:cNvSpPr>
          <p:nvPr/>
        </p:nvSpPr>
        <p:spPr bwMode="auto">
          <a:xfrm>
            <a:off x="5210175" y="62928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3" action="ppaction://hlinksldjump"/>
              </a:rPr>
              <a:t>Key Concept 11.2.1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72774" name="Text Box 70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grpSp>
        <p:nvGrpSpPr>
          <p:cNvPr id="72775" name="Group 71"/>
          <p:cNvGrpSpPr>
            <a:grpSpLocks noChangeAspect="1"/>
          </p:cNvGrpSpPr>
          <p:nvPr/>
        </p:nvGrpSpPr>
        <p:grpSpPr bwMode="auto">
          <a:xfrm>
            <a:off x="376238" y="592138"/>
            <a:ext cx="2357437" cy="828675"/>
            <a:chOff x="4737" y="2192"/>
            <a:chExt cx="3704" cy="1302"/>
          </a:xfrm>
        </p:grpSpPr>
        <p:sp>
          <p:nvSpPr>
            <p:cNvPr id="72776" name="Freeform 72"/>
            <p:cNvSpPr>
              <a:spLocks noChangeAspect="1"/>
            </p:cNvSpPr>
            <p:nvPr/>
          </p:nvSpPr>
          <p:spPr bwMode="auto">
            <a:xfrm>
              <a:off x="5588" y="2632"/>
              <a:ext cx="2748" cy="744"/>
            </a:xfrm>
            <a:custGeom>
              <a:avLst/>
              <a:gdLst/>
              <a:ahLst/>
              <a:cxnLst>
                <a:cxn ang="0">
                  <a:pos x="108" y="72"/>
                </a:cxn>
                <a:cxn ang="0">
                  <a:pos x="0" y="450"/>
                </a:cxn>
                <a:cxn ang="0">
                  <a:pos x="144" y="540"/>
                </a:cxn>
                <a:cxn ang="0">
                  <a:pos x="2118" y="540"/>
                </a:cxn>
                <a:cxn ang="0">
                  <a:pos x="2118" y="744"/>
                </a:cxn>
                <a:cxn ang="0">
                  <a:pos x="2748" y="744"/>
                </a:cxn>
                <a:cxn ang="0">
                  <a:pos x="2748" y="252"/>
                </a:cxn>
                <a:cxn ang="0">
                  <a:pos x="2088" y="252"/>
                </a:cxn>
                <a:cxn ang="0">
                  <a:pos x="1943" y="0"/>
                </a:cxn>
                <a:cxn ang="0">
                  <a:pos x="126" y="0"/>
                </a:cxn>
                <a:cxn ang="0">
                  <a:pos x="108" y="72"/>
                </a:cxn>
              </a:cxnLst>
              <a:rect l="0" t="0" r="r" b="b"/>
              <a:pathLst>
                <a:path w="2748" h="744">
                  <a:moveTo>
                    <a:pt x="108" y="72"/>
                  </a:moveTo>
                  <a:lnTo>
                    <a:pt x="0" y="450"/>
                  </a:lnTo>
                  <a:lnTo>
                    <a:pt x="144" y="540"/>
                  </a:lnTo>
                  <a:lnTo>
                    <a:pt x="2118" y="540"/>
                  </a:lnTo>
                  <a:lnTo>
                    <a:pt x="2118" y="744"/>
                  </a:lnTo>
                  <a:lnTo>
                    <a:pt x="2748" y="744"/>
                  </a:lnTo>
                  <a:lnTo>
                    <a:pt x="2748" y="252"/>
                  </a:lnTo>
                  <a:lnTo>
                    <a:pt x="2088" y="252"/>
                  </a:lnTo>
                  <a:lnTo>
                    <a:pt x="1943" y="0"/>
                  </a:lnTo>
                  <a:lnTo>
                    <a:pt x="126" y="0"/>
                  </a:lnTo>
                  <a:lnTo>
                    <a:pt x="108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72777" name="Picture 73" descr="ExtraEg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37" y="2192"/>
              <a:ext cx="3704" cy="1302"/>
            </a:xfrm>
            <a:prstGeom prst="rect">
              <a:avLst/>
            </a:prstGeom>
            <a:noFill/>
          </p:spPr>
        </p:pic>
      </p:grpSp>
      <p:grpSp>
        <p:nvGrpSpPr>
          <p:cNvPr id="72794" name="Group 90"/>
          <p:cNvGrpSpPr>
            <a:grpSpLocks/>
          </p:cNvGrpSpPr>
          <p:nvPr/>
        </p:nvGrpSpPr>
        <p:grpSpPr bwMode="auto">
          <a:xfrm>
            <a:off x="517525" y="2344738"/>
            <a:ext cx="3770313" cy="2586037"/>
            <a:chOff x="326" y="1477"/>
            <a:chExt cx="2375" cy="1629"/>
          </a:xfrm>
        </p:grpSpPr>
        <p:grpSp>
          <p:nvGrpSpPr>
            <p:cNvPr id="72792" name="Group 88"/>
            <p:cNvGrpSpPr>
              <a:grpSpLocks/>
            </p:cNvGrpSpPr>
            <p:nvPr/>
          </p:nvGrpSpPr>
          <p:grpSpPr bwMode="auto">
            <a:xfrm>
              <a:off x="760" y="1671"/>
              <a:ext cx="1941" cy="1435"/>
              <a:chOff x="680" y="1639"/>
              <a:chExt cx="1941" cy="1435"/>
            </a:xfrm>
          </p:grpSpPr>
          <p:grpSp>
            <p:nvGrpSpPr>
              <p:cNvPr id="72785" name="Group 81"/>
              <p:cNvGrpSpPr>
                <a:grpSpLocks/>
              </p:cNvGrpSpPr>
              <p:nvPr/>
            </p:nvGrpSpPr>
            <p:grpSpPr bwMode="auto">
              <a:xfrm>
                <a:off x="680" y="1688"/>
                <a:ext cx="704" cy="1386"/>
                <a:chOff x="680" y="1688"/>
                <a:chExt cx="704" cy="1386"/>
              </a:xfrm>
            </p:grpSpPr>
            <p:sp>
              <p:nvSpPr>
                <p:cNvPr id="72779" name="AutoShape 75"/>
                <p:cNvSpPr>
                  <a:spLocks noChangeArrowheads="1"/>
                </p:cNvSpPr>
                <p:nvPr/>
              </p:nvSpPr>
              <p:spPr bwMode="auto">
                <a:xfrm>
                  <a:off x="680" y="1688"/>
                  <a:ext cx="704" cy="1160"/>
                </a:xfrm>
                <a:prstGeom prst="rtTriangle">
                  <a:avLst/>
                </a:prstGeom>
                <a:solidFill>
                  <a:srgbClr val="CCFFCC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2780" name="Freeform 76"/>
                <p:cNvSpPr>
                  <a:spLocks/>
                </p:cNvSpPr>
                <p:nvPr/>
              </p:nvSpPr>
              <p:spPr bwMode="auto">
                <a:xfrm>
                  <a:off x="687" y="2769"/>
                  <a:ext cx="69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72"/>
                    </a:cxn>
                  </a:cxnLst>
                  <a:rect l="0" t="0" r="r" b="b"/>
                  <a:pathLst>
                    <a:path w="69" h="72"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72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2783" name="Rectangle 79"/>
                <p:cNvSpPr>
                  <a:spLocks noChangeArrowheads="1"/>
                </p:cNvSpPr>
                <p:nvPr/>
              </p:nvSpPr>
              <p:spPr bwMode="auto">
                <a:xfrm>
                  <a:off x="1022" y="2022"/>
                  <a:ext cx="276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>
                      <a:solidFill>
                        <a:srgbClr val="333333"/>
                      </a:solidFill>
                    </a:rPr>
                    <a:t>18</a:t>
                  </a:r>
                  <a:endParaRPr lang="en-US" altLang="zh-TW" sz="2000" b="1">
                    <a:solidFill>
                      <a:srgbClr val="333333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72784" name="Rectangle 80"/>
                <p:cNvSpPr>
                  <a:spLocks noChangeArrowheads="1"/>
                </p:cNvSpPr>
                <p:nvPr/>
              </p:nvSpPr>
              <p:spPr bwMode="auto">
                <a:xfrm>
                  <a:off x="878" y="2766"/>
                  <a:ext cx="276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>
                      <a:solidFill>
                        <a:srgbClr val="333333"/>
                      </a:solidFill>
                    </a:rPr>
                    <a:t>10</a:t>
                  </a:r>
                  <a:endParaRPr lang="en-US" altLang="zh-TW" sz="2000" b="1">
                    <a:solidFill>
                      <a:srgbClr val="333333"/>
                    </a:solidFill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2791" name="Group 87"/>
              <p:cNvGrpSpPr>
                <a:grpSpLocks/>
              </p:cNvGrpSpPr>
              <p:nvPr/>
            </p:nvGrpSpPr>
            <p:grpSpPr bwMode="auto">
              <a:xfrm>
                <a:off x="1347" y="1639"/>
                <a:ext cx="1274" cy="978"/>
                <a:chOff x="1347" y="1639"/>
                <a:chExt cx="1274" cy="978"/>
              </a:xfrm>
            </p:grpSpPr>
            <p:sp>
              <p:nvSpPr>
                <p:cNvPr id="72787" name="AutoShape 83"/>
                <p:cNvSpPr>
                  <a:spLocks noChangeArrowheads="1"/>
                </p:cNvSpPr>
                <p:nvPr/>
              </p:nvSpPr>
              <p:spPr bwMode="auto">
                <a:xfrm rot="7639575">
                  <a:off x="1689" y="1685"/>
                  <a:ext cx="704" cy="1160"/>
                </a:xfrm>
                <a:prstGeom prst="rtTriangle">
                  <a:avLst/>
                </a:prstGeom>
                <a:solidFill>
                  <a:srgbClr val="CCFFCC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2788" name="Freeform 84"/>
                <p:cNvSpPr>
                  <a:spLocks/>
                </p:cNvSpPr>
                <p:nvPr/>
              </p:nvSpPr>
              <p:spPr bwMode="auto">
                <a:xfrm rot="7639575">
                  <a:off x="1767" y="1657"/>
                  <a:ext cx="69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9" y="0"/>
                    </a:cxn>
                    <a:cxn ang="0">
                      <a:pos x="69" y="72"/>
                    </a:cxn>
                  </a:cxnLst>
                  <a:rect l="0" t="0" r="r" b="b"/>
                  <a:pathLst>
                    <a:path w="69" h="72"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72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2789" name="Rectangle 85"/>
                <p:cNvSpPr>
                  <a:spLocks noChangeArrowheads="1"/>
                </p:cNvSpPr>
                <p:nvPr/>
              </p:nvSpPr>
              <p:spPr bwMode="auto">
                <a:xfrm>
                  <a:off x="1883" y="2197"/>
                  <a:ext cx="276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>
                      <a:solidFill>
                        <a:srgbClr val="333333"/>
                      </a:solidFill>
                    </a:rPr>
                    <a:t>18</a:t>
                  </a:r>
                  <a:endParaRPr lang="en-US" altLang="zh-TW" sz="2000" b="1">
                    <a:solidFill>
                      <a:srgbClr val="333333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72790" name="Rectangle 86"/>
                <p:cNvSpPr>
                  <a:spLocks noChangeArrowheads="1"/>
                </p:cNvSpPr>
                <p:nvPr/>
              </p:nvSpPr>
              <p:spPr bwMode="auto">
                <a:xfrm>
                  <a:off x="1347" y="1639"/>
                  <a:ext cx="276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>
                      <a:solidFill>
                        <a:srgbClr val="333333"/>
                      </a:solidFill>
                    </a:rPr>
                    <a:t>10</a:t>
                  </a:r>
                  <a:endParaRPr lang="en-US" altLang="zh-TW" sz="2000" b="1">
                    <a:solidFill>
                      <a:srgbClr val="333333"/>
                    </a:solidFill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2793" name="Text Box 89"/>
            <p:cNvSpPr txBox="1">
              <a:spLocks noChangeArrowheads="1"/>
            </p:cNvSpPr>
            <p:nvPr/>
          </p:nvSpPr>
          <p:spPr bwMode="auto">
            <a:xfrm>
              <a:off x="326" y="1477"/>
              <a:ext cx="25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 b="1"/>
                <a:t>A</a:t>
              </a:r>
            </a:p>
          </p:txBody>
        </p:sp>
      </p:grpSp>
      <p:grpSp>
        <p:nvGrpSpPr>
          <p:cNvPr id="72822" name="Group 118"/>
          <p:cNvGrpSpPr>
            <a:grpSpLocks/>
          </p:cNvGrpSpPr>
          <p:nvPr/>
        </p:nvGrpSpPr>
        <p:grpSpPr bwMode="auto">
          <a:xfrm>
            <a:off x="4962525" y="2235200"/>
            <a:ext cx="3414713" cy="2805113"/>
            <a:chOff x="3182" y="1408"/>
            <a:chExt cx="2151" cy="1767"/>
          </a:xfrm>
        </p:grpSpPr>
        <p:sp>
          <p:nvSpPr>
            <p:cNvPr id="72807" name="Text Box 103"/>
            <p:cNvSpPr txBox="1">
              <a:spLocks noChangeArrowheads="1"/>
            </p:cNvSpPr>
            <p:nvPr/>
          </p:nvSpPr>
          <p:spPr bwMode="auto">
            <a:xfrm>
              <a:off x="3182" y="1477"/>
              <a:ext cx="24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 b="1"/>
                <a:t>B</a:t>
              </a:r>
            </a:p>
          </p:txBody>
        </p:sp>
        <p:grpSp>
          <p:nvGrpSpPr>
            <p:cNvPr id="72821" name="Group 117"/>
            <p:cNvGrpSpPr>
              <a:grpSpLocks/>
            </p:cNvGrpSpPr>
            <p:nvPr/>
          </p:nvGrpSpPr>
          <p:grpSpPr bwMode="auto">
            <a:xfrm>
              <a:off x="3407" y="2009"/>
              <a:ext cx="943" cy="1166"/>
              <a:chOff x="3447" y="2017"/>
              <a:chExt cx="943" cy="1166"/>
            </a:xfrm>
          </p:grpSpPr>
          <p:sp>
            <p:nvSpPr>
              <p:cNvPr id="72809" name="AutoShape 105"/>
              <p:cNvSpPr>
                <a:spLocks noChangeArrowheads="1"/>
              </p:cNvSpPr>
              <p:nvPr/>
            </p:nvSpPr>
            <p:spPr bwMode="auto">
              <a:xfrm rot="-7783694">
                <a:off x="3387" y="2255"/>
                <a:ext cx="1149" cy="708"/>
              </a:xfrm>
              <a:prstGeom prst="triangle">
                <a:avLst>
                  <a:gd name="adj" fmla="val 84856"/>
                </a:avLst>
              </a:prstGeom>
              <a:solidFill>
                <a:srgbClr val="FFFF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2810" name="Rectangle 106"/>
              <p:cNvSpPr>
                <a:spLocks noChangeArrowheads="1"/>
              </p:cNvSpPr>
              <p:nvPr/>
            </p:nvSpPr>
            <p:spPr bwMode="auto">
              <a:xfrm>
                <a:off x="3447" y="2017"/>
                <a:ext cx="197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TW" sz="2000" b="1">
                    <a:solidFill>
                      <a:srgbClr val="333333"/>
                    </a:solidFill>
                  </a:rPr>
                  <a:t>3</a:t>
                </a:r>
              </a:p>
            </p:txBody>
          </p:sp>
          <p:sp>
            <p:nvSpPr>
              <p:cNvPr id="72811" name="Rectangle 107"/>
              <p:cNvSpPr>
                <a:spLocks noChangeArrowheads="1"/>
              </p:cNvSpPr>
              <p:nvPr/>
            </p:nvSpPr>
            <p:spPr bwMode="auto">
              <a:xfrm>
                <a:off x="3833" y="2590"/>
                <a:ext cx="195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TW" sz="2000" b="1">
                    <a:solidFill>
                      <a:srgbClr val="333333"/>
                    </a:solidFill>
                  </a:rPr>
                  <a:t>7</a:t>
                </a:r>
              </a:p>
            </p:txBody>
          </p:sp>
          <p:sp>
            <p:nvSpPr>
              <p:cNvPr id="72812" name="Rectangle 108"/>
              <p:cNvSpPr>
                <a:spLocks noChangeArrowheads="1"/>
              </p:cNvSpPr>
              <p:nvPr/>
            </p:nvSpPr>
            <p:spPr bwMode="auto">
              <a:xfrm>
                <a:off x="4194" y="2095"/>
                <a:ext cx="19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TW" sz="2000" b="1">
                    <a:solidFill>
                      <a:srgbClr val="333333"/>
                    </a:solidFill>
                  </a:rPr>
                  <a:t>5</a:t>
                </a:r>
              </a:p>
            </p:txBody>
          </p:sp>
        </p:grpSp>
        <p:grpSp>
          <p:nvGrpSpPr>
            <p:cNvPr id="72820" name="Group 116"/>
            <p:cNvGrpSpPr>
              <a:grpSpLocks/>
            </p:cNvGrpSpPr>
            <p:nvPr/>
          </p:nvGrpSpPr>
          <p:grpSpPr bwMode="auto">
            <a:xfrm>
              <a:off x="4088" y="1408"/>
              <a:ext cx="1245" cy="1026"/>
              <a:chOff x="4176" y="1304"/>
              <a:chExt cx="1245" cy="1026"/>
            </a:xfrm>
          </p:grpSpPr>
          <p:sp>
            <p:nvSpPr>
              <p:cNvPr id="72816" name="AutoShape 112"/>
              <p:cNvSpPr>
                <a:spLocks noChangeArrowheads="1"/>
              </p:cNvSpPr>
              <p:nvPr/>
            </p:nvSpPr>
            <p:spPr bwMode="auto">
              <a:xfrm flipV="1">
                <a:off x="4176" y="1622"/>
                <a:ext cx="1149" cy="708"/>
              </a:xfrm>
              <a:prstGeom prst="triangle">
                <a:avLst>
                  <a:gd name="adj" fmla="val 84856"/>
                </a:avLst>
              </a:prstGeom>
              <a:solidFill>
                <a:srgbClr val="FFFF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2817" name="Rectangle 113"/>
              <p:cNvSpPr>
                <a:spLocks noChangeArrowheads="1"/>
              </p:cNvSpPr>
              <p:nvPr/>
            </p:nvSpPr>
            <p:spPr bwMode="auto">
              <a:xfrm>
                <a:off x="5224" y="1791"/>
                <a:ext cx="197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TW" sz="2000" b="1">
                    <a:solidFill>
                      <a:srgbClr val="333333"/>
                    </a:solidFill>
                  </a:rPr>
                  <a:t>3</a:t>
                </a:r>
              </a:p>
            </p:txBody>
          </p:sp>
          <p:sp>
            <p:nvSpPr>
              <p:cNvPr id="72818" name="Rectangle 114"/>
              <p:cNvSpPr>
                <a:spLocks noChangeArrowheads="1"/>
              </p:cNvSpPr>
              <p:nvPr/>
            </p:nvSpPr>
            <p:spPr bwMode="auto">
              <a:xfrm>
                <a:off x="4506" y="1851"/>
                <a:ext cx="195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TW" sz="2000" b="1">
                    <a:solidFill>
                      <a:srgbClr val="333333"/>
                    </a:solidFill>
                  </a:rPr>
                  <a:t>7</a:t>
                </a:r>
              </a:p>
            </p:txBody>
          </p:sp>
          <p:sp>
            <p:nvSpPr>
              <p:cNvPr id="72819" name="Rectangle 115"/>
              <p:cNvSpPr>
                <a:spLocks noChangeArrowheads="1"/>
              </p:cNvSpPr>
              <p:nvPr/>
            </p:nvSpPr>
            <p:spPr bwMode="auto">
              <a:xfrm>
                <a:off x="4744" y="1304"/>
                <a:ext cx="19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TW" sz="2000" b="1">
                    <a:solidFill>
                      <a:srgbClr val="333333"/>
                    </a:solidFill>
                  </a:rPr>
                  <a:t>5</a:t>
                </a:r>
              </a:p>
            </p:txBody>
          </p:sp>
        </p:grpSp>
      </p:grpSp>
      <p:sp>
        <p:nvSpPr>
          <p:cNvPr id="72823" name="Rectangle 119"/>
          <p:cNvSpPr>
            <a:spLocks noChangeArrowheads="1"/>
          </p:cNvSpPr>
          <p:nvPr/>
        </p:nvSpPr>
        <p:spPr bwMode="auto">
          <a:xfrm>
            <a:off x="568325" y="5561013"/>
            <a:ext cx="3873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b="1"/>
              <a:t>B</a:t>
            </a:r>
          </a:p>
        </p:txBody>
      </p:sp>
      <p:sp>
        <p:nvSpPr>
          <p:cNvPr id="72826" name="Line 122"/>
          <p:cNvSpPr>
            <a:spLocks noChangeShapeType="1"/>
          </p:cNvSpPr>
          <p:nvPr/>
        </p:nvSpPr>
        <p:spPr bwMode="auto">
          <a:xfrm>
            <a:off x="592138" y="61039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73" grpId="0" autoUpdateAnimBg="0"/>
      <p:bldP spid="72823" grpId="0" autoUpdateAnimBg="0"/>
      <p:bldP spid="728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804863" y="1212850"/>
            <a:ext cx="7700962" cy="32432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908050" y="1233488"/>
            <a:ext cx="65198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Two Sides and Their Included Angle Equal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804863" y="4395788"/>
            <a:ext cx="77009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1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6861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1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81CA806F-0D1D-4CC0-9E6E-194C27BA064D}" type="slidenum">
              <a:rPr lang="en-US" altLang="zh-TW" sz="1400" b="1"/>
              <a:pPr algn="r">
                <a:spcBef>
                  <a:spcPct val="50000"/>
                </a:spcBef>
              </a:pPr>
              <a:t>21</a:t>
            </a:fld>
            <a:r>
              <a:rPr lang="en-US" altLang="zh-TW" sz="1400" b="1"/>
              <a:t>)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3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5864225" y="6292850"/>
            <a:ext cx="1247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b="1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Index 11.2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63525" y="12890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B)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549275" y="5092700"/>
            <a:ext cx="184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endParaRPr lang="en-US"/>
          </a:p>
        </p:txBody>
      </p:sp>
      <p:pic>
        <p:nvPicPr>
          <p:cNvPr id="68652" name="Picture 44" descr="D:\Oxford\PPT\Shared\keyconcept2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1462" cy="608012"/>
          </a:xfrm>
          <a:prstGeom prst="rect">
            <a:avLst/>
          </a:prstGeom>
          <a:noFill/>
        </p:spPr>
      </p:pic>
      <p:grpSp>
        <p:nvGrpSpPr>
          <p:cNvPr id="68668" name="Group 60"/>
          <p:cNvGrpSpPr>
            <a:grpSpLocks/>
          </p:cNvGrpSpPr>
          <p:nvPr/>
        </p:nvGrpSpPr>
        <p:grpSpPr bwMode="auto">
          <a:xfrm>
            <a:off x="908050" y="1814513"/>
            <a:ext cx="7169150" cy="2265362"/>
            <a:chOff x="572" y="1143"/>
            <a:chExt cx="4516" cy="1427"/>
          </a:xfrm>
        </p:grpSpPr>
        <p:sp>
          <p:nvSpPr>
            <p:cNvPr id="68624" name="Text Box 16"/>
            <p:cNvSpPr txBox="1">
              <a:spLocks noChangeArrowheads="1"/>
            </p:cNvSpPr>
            <p:nvPr/>
          </p:nvSpPr>
          <p:spPr bwMode="auto">
            <a:xfrm>
              <a:off x="572" y="1143"/>
              <a:ext cx="3235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95300" indent="-495300" algn="l">
                <a:lnSpc>
                  <a:spcPct val="150000"/>
                </a:lnSpc>
              </a:pPr>
              <a:r>
                <a:rPr lang="en-US" altLang="zh-TW"/>
                <a:t>‧	If </a:t>
              </a:r>
              <a:r>
                <a:rPr lang="en-US" altLang="zh-TW" i="1"/>
                <a:t>AB</a:t>
              </a:r>
              <a:r>
                <a:rPr lang="en-US" altLang="zh-TW"/>
                <a:t> = </a:t>
              </a:r>
              <a:r>
                <a:rPr lang="en-US" altLang="zh-TW" i="1"/>
                <a:t>XY</a:t>
              </a:r>
              <a:r>
                <a:rPr lang="en-US" altLang="zh-TW"/>
                <a:t>, ∠</a:t>
              </a:r>
              <a:r>
                <a:rPr lang="en-US" altLang="zh-TW" i="1"/>
                <a:t>B</a:t>
              </a:r>
              <a:r>
                <a:rPr lang="en-US" altLang="zh-TW"/>
                <a:t> = ∠</a:t>
              </a:r>
              <a:r>
                <a:rPr lang="en-US" altLang="zh-TW" i="1"/>
                <a:t>Y</a:t>
              </a:r>
              <a:r>
                <a:rPr lang="en-US" altLang="zh-TW"/>
                <a:t> and </a:t>
              </a:r>
              <a:r>
                <a:rPr lang="en-US" altLang="zh-TW" i="1"/>
                <a:t>BC</a:t>
              </a:r>
              <a:r>
                <a:rPr lang="en-US" altLang="zh-TW"/>
                <a:t> = </a:t>
              </a:r>
              <a:r>
                <a:rPr lang="en-US" altLang="zh-TW" i="1"/>
                <a:t>YZ</a:t>
              </a:r>
              <a:r>
                <a:rPr lang="en-US" altLang="zh-TW"/>
                <a:t>, </a:t>
              </a:r>
              <a:br>
                <a:rPr lang="en-US" altLang="zh-TW"/>
              </a:br>
              <a:r>
                <a:rPr lang="en-US" altLang="zh-TW"/>
                <a:t>then </a:t>
              </a:r>
              <a:r>
                <a:rPr lang="en-US" altLang="zh-TW">
                  <a:sym typeface="Symbol" pitchFamily="18" charset="2"/>
                </a:rPr>
                <a:t>△</a:t>
              </a:r>
              <a:r>
                <a:rPr lang="en-US" altLang="zh-TW" i="1"/>
                <a:t>ABC</a:t>
              </a:r>
              <a:r>
                <a:rPr lang="en-US" altLang="zh-TW"/>
                <a:t> </a:t>
              </a:r>
              <a:r>
                <a:rPr lang="en-US" altLang="zh-TW">
                  <a:sym typeface="Symbol" pitchFamily="18" charset="2"/>
                </a:rPr>
                <a:t></a:t>
              </a:r>
              <a:r>
                <a:rPr lang="en-US" altLang="zh-TW"/>
                <a:t> </a:t>
              </a:r>
              <a:r>
                <a:rPr lang="en-US" altLang="zh-TW">
                  <a:sym typeface="Symbol" pitchFamily="18" charset="2"/>
                </a:rPr>
                <a:t>△</a:t>
              </a:r>
              <a:r>
                <a:rPr lang="en-US" altLang="zh-TW" i="1"/>
                <a:t>XYZ</a:t>
              </a:r>
              <a:r>
                <a:rPr lang="en-US" altLang="zh-TW"/>
                <a:t>.</a:t>
              </a:r>
            </a:p>
            <a:p>
              <a:pPr marL="495300" indent="-495300" algn="l">
                <a:lnSpc>
                  <a:spcPct val="200000"/>
                </a:lnSpc>
              </a:pPr>
              <a:r>
                <a:rPr lang="en-US" altLang="zh-TW"/>
                <a:t>	【</a:t>
              </a:r>
              <a:r>
                <a:rPr lang="en-US" altLang="zh-TW" i="1"/>
                <a:t>Reference: SAS</a:t>
              </a:r>
              <a:r>
                <a:rPr lang="en-US" altLang="zh-TW"/>
                <a:t>】</a:t>
              </a:r>
            </a:p>
          </p:txBody>
        </p:sp>
        <p:grpSp>
          <p:nvGrpSpPr>
            <p:cNvPr id="68667" name="Group 59"/>
            <p:cNvGrpSpPr>
              <a:grpSpLocks/>
            </p:cNvGrpSpPr>
            <p:nvPr/>
          </p:nvGrpSpPr>
          <p:grpSpPr bwMode="auto">
            <a:xfrm>
              <a:off x="2545" y="1626"/>
              <a:ext cx="2543" cy="944"/>
              <a:chOff x="2665" y="1626"/>
              <a:chExt cx="2543" cy="944"/>
            </a:xfrm>
          </p:grpSpPr>
          <p:grpSp>
            <p:nvGrpSpPr>
              <p:cNvPr id="68655" name="Group 47"/>
              <p:cNvGrpSpPr>
                <a:grpSpLocks/>
              </p:cNvGrpSpPr>
              <p:nvPr/>
            </p:nvGrpSpPr>
            <p:grpSpPr bwMode="auto">
              <a:xfrm>
                <a:off x="2665" y="1626"/>
                <a:ext cx="1259" cy="944"/>
                <a:chOff x="2665" y="1626"/>
                <a:chExt cx="1259" cy="944"/>
              </a:xfrm>
            </p:grpSpPr>
            <p:sp>
              <p:nvSpPr>
                <p:cNvPr id="68627" name="AutoShape 19"/>
                <p:cNvSpPr>
                  <a:spLocks noChangeArrowheads="1"/>
                </p:cNvSpPr>
                <p:nvPr/>
              </p:nvSpPr>
              <p:spPr bwMode="auto">
                <a:xfrm>
                  <a:off x="2868" y="1880"/>
                  <a:ext cx="852" cy="524"/>
                </a:xfrm>
                <a:prstGeom prst="triangle">
                  <a:avLst>
                    <a:gd name="adj" fmla="val 72065"/>
                  </a:avLst>
                </a:prstGeom>
                <a:solidFill>
                  <a:srgbClr val="FFFF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8628" name="Line 20"/>
                <p:cNvSpPr>
                  <a:spLocks noChangeShapeType="1"/>
                </p:cNvSpPr>
                <p:nvPr/>
              </p:nvSpPr>
              <p:spPr bwMode="auto">
                <a:xfrm>
                  <a:off x="3140" y="2104"/>
                  <a:ext cx="54" cy="72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grpSp>
              <p:nvGrpSpPr>
                <p:cNvPr id="68629" name="Group 21"/>
                <p:cNvGrpSpPr>
                  <a:grpSpLocks/>
                </p:cNvGrpSpPr>
                <p:nvPr/>
              </p:nvGrpSpPr>
              <p:grpSpPr bwMode="auto">
                <a:xfrm>
                  <a:off x="3316" y="2368"/>
                  <a:ext cx="24" cy="80"/>
                  <a:chOff x="1528" y="3032"/>
                  <a:chExt cx="24" cy="80"/>
                </a:xfrm>
              </p:grpSpPr>
              <p:sp>
                <p:nvSpPr>
                  <p:cNvPr id="6863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528" y="3032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63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3032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8636" name="Rectangle 28"/>
                <p:cNvSpPr>
                  <a:spLocks noChangeArrowheads="1"/>
                </p:cNvSpPr>
                <p:nvPr/>
              </p:nvSpPr>
              <p:spPr bwMode="auto">
                <a:xfrm>
                  <a:off x="3389" y="1626"/>
                  <a:ext cx="22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A</a:t>
                  </a:r>
                </a:p>
              </p:txBody>
            </p:sp>
            <p:sp>
              <p:nvSpPr>
                <p:cNvPr id="68637" name="Rectangle 29"/>
                <p:cNvSpPr>
                  <a:spLocks noChangeArrowheads="1"/>
                </p:cNvSpPr>
                <p:nvPr/>
              </p:nvSpPr>
              <p:spPr bwMode="auto">
                <a:xfrm>
                  <a:off x="2665" y="2262"/>
                  <a:ext cx="22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B</a:t>
                  </a:r>
                </a:p>
              </p:txBody>
            </p:sp>
            <p:sp>
              <p:nvSpPr>
                <p:cNvPr id="68638" name="Rectangle 30"/>
                <p:cNvSpPr>
                  <a:spLocks noChangeArrowheads="1"/>
                </p:cNvSpPr>
                <p:nvPr/>
              </p:nvSpPr>
              <p:spPr bwMode="auto">
                <a:xfrm>
                  <a:off x="3681" y="2238"/>
                  <a:ext cx="24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C</a:t>
                  </a:r>
                </a:p>
              </p:txBody>
            </p:sp>
            <p:sp>
              <p:nvSpPr>
                <p:cNvPr id="68653" name="Arc 45"/>
                <p:cNvSpPr>
                  <a:spLocks/>
                </p:cNvSpPr>
                <p:nvPr/>
              </p:nvSpPr>
              <p:spPr bwMode="auto">
                <a:xfrm>
                  <a:off x="2880" y="2317"/>
                  <a:ext cx="124" cy="86"/>
                </a:xfrm>
                <a:custGeom>
                  <a:avLst/>
                  <a:gdLst>
                    <a:gd name="G0" fmla="+- 0 0 0"/>
                    <a:gd name="G1" fmla="+- 14933 0 0"/>
                    <a:gd name="G2" fmla="+- 21600 0 0"/>
                    <a:gd name="T0" fmla="*/ 15607 w 21594"/>
                    <a:gd name="T1" fmla="*/ 0 h 14933"/>
                    <a:gd name="T2" fmla="*/ 21594 w 21594"/>
                    <a:gd name="T3" fmla="*/ 14433 h 14933"/>
                    <a:gd name="T4" fmla="*/ 0 w 21594"/>
                    <a:gd name="T5" fmla="*/ 14933 h 14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4" h="14933" fill="none" extrusionOk="0">
                      <a:moveTo>
                        <a:pt x="15606" y="0"/>
                      </a:moveTo>
                      <a:cubicBezTo>
                        <a:pt x="19333" y="3895"/>
                        <a:pt x="21469" y="9043"/>
                        <a:pt x="21594" y="14432"/>
                      </a:cubicBezTo>
                    </a:path>
                    <a:path w="21594" h="14933" stroke="0" extrusionOk="0">
                      <a:moveTo>
                        <a:pt x="15606" y="0"/>
                      </a:moveTo>
                      <a:cubicBezTo>
                        <a:pt x="19333" y="3895"/>
                        <a:pt x="21469" y="9043"/>
                        <a:pt x="21594" y="14432"/>
                      </a:cubicBezTo>
                      <a:lnTo>
                        <a:pt x="0" y="14933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8654" name="Arc 46"/>
                <p:cNvSpPr>
                  <a:spLocks/>
                </p:cNvSpPr>
                <p:nvPr/>
              </p:nvSpPr>
              <p:spPr bwMode="auto">
                <a:xfrm>
                  <a:off x="2888" y="2307"/>
                  <a:ext cx="144" cy="100"/>
                </a:xfrm>
                <a:custGeom>
                  <a:avLst/>
                  <a:gdLst>
                    <a:gd name="G0" fmla="+- 0 0 0"/>
                    <a:gd name="G1" fmla="+- 14933 0 0"/>
                    <a:gd name="G2" fmla="+- 21600 0 0"/>
                    <a:gd name="T0" fmla="*/ 15607 w 21594"/>
                    <a:gd name="T1" fmla="*/ 0 h 14933"/>
                    <a:gd name="T2" fmla="*/ 21594 w 21594"/>
                    <a:gd name="T3" fmla="*/ 14433 h 14933"/>
                    <a:gd name="T4" fmla="*/ 0 w 21594"/>
                    <a:gd name="T5" fmla="*/ 14933 h 14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4" h="14933" fill="none" extrusionOk="0">
                      <a:moveTo>
                        <a:pt x="15606" y="0"/>
                      </a:moveTo>
                      <a:cubicBezTo>
                        <a:pt x="19333" y="3895"/>
                        <a:pt x="21469" y="9043"/>
                        <a:pt x="21594" y="14432"/>
                      </a:cubicBezTo>
                    </a:path>
                    <a:path w="21594" h="14933" stroke="0" extrusionOk="0">
                      <a:moveTo>
                        <a:pt x="15606" y="0"/>
                      </a:moveTo>
                      <a:cubicBezTo>
                        <a:pt x="19333" y="3895"/>
                        <a:pt x="21469" y="9043"/>
                        <a:pt x="21594" y="14432"/>
                      </a:cubicBezTo>
                      <a:lnTo>
                        <a:pt x="0" y="14933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68656" name="Group 48"/>
              <p:cNvGrpSpPr>
                <a:grpSpLocks/>
              </p:cNvGrpSpPr>
              <p:nvPr/>
            </p:nvGrpSpPr>
            <p:grpSpPr bwMode="auto">
              <a:xfrm>
                <a:off x="3949" y="1626"/>
                <a:ext cx="1259" cy="944"/>
                <a:chOff x="2665" y="1626"/>
                <a:chExt cx="1259" cy="944"/>
              </a:xfrm>
            </p:grpSpPr>
            <p:sp>
              <p:nvSpPr>
                <p:cNvPr id="68657" name="AutoShape 49"/>
                <p:cNvSpPr>
                  <a:spLocks noChangeArrowheads="1"/>
                </p:cNvSpPr>
                <p:nvPr/>
              </p:nvSpPr>
              <p:spPr bwMode="auto">
                <a:xfrm>
                  <a:off x="2868" y="1880"/>
                  <a:ext cx="852" cy="524"/>
                </a:xfrm>
                <a:prstGeom prst="triangle">
                  <a:avLst>
                    <a:gd name="adj" fmla="val 72065"/>
                  </a:avLst>
                </a:prstGeom>
                <a:solidFill>
                  <a:srgbClr val="FFFF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8658" name="Line 50"/>
                <p:cNvSpPr>
                  <a:spLocks noChangeShapeType="1"/>
                </p:cNvSpPr>
                <p:nvPr/>
              </p:nvSpPr>
              <p:spPr bwMode="auto">
                <a:xfrm>
                  <a:off x="3140" y="2104"/>
                  <a:ext cx="54" cy="72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grpSp>
              <p:nvGrpSpPr>
                <p:cNvPr id="68659" name="Group 51"/>
                <p:cNvGrpSpPr>
                  <a:grpSpLocks/>
                </p:cNvGrpSpPr>
                <p:nvPr/>
              </p:nvGrpSpPr>
              <p:grpSpPr bwMode="auto">
                <a:xfrm>
                  <a:off x="3316" y="2368"/>
                  <a:ext cx="24" cy="80"/>
                  <a:chOff x="1528" y="3032"/>
                  <a:chExt cx="24" cy="80"/>
                </a:xfrm>
              </p:grpSpPr>
              <p:sp>
                <p:nvSpPr>
                  <p:cNvPr id="68660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528" y="3032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66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3032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8662" name="Rectangle 54"/>
                <p:cNvSpPr>
                  <a:spLocks noChangeArrowheads="1"/>
                </p:cNvSpPr>
                <p:nvPr/>
              </p:nvSpPr>
              <p:spPr bwMode="auto">
                <a:xfrm>
                  <a:off x="3389" y="1626"/>
                  <a:ext cx="22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X</a:t>
                  </a:r>
                </a:p>
              </p:txBody>
            </p:sp>
            <p:sp>
              <p:nvSpPr>
                <p:cNvPr id="68663" name="Rectangle 55"/>
                <p:cNvSpPr>
                  <a:spLocks noChangeArrowheads="1"/>
                </p:cNvSpPr>
                <p:nvPr/>
              </p:nvSpPr>
              <p:spPr bwMode="auto">
                <a:xfrm>
                  <a:off x="2665" y="2262"/>
                  <a:ext cx="254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Y </a:t>
                  </a:r>
                </a:p>
              </p:txBody>
            </p:sp>
            <p:sp>
              <p:nvSpPr>
                <p:cNvPr id="68664" name="Rectangle 56"/>
                <p:cNvSpPr>
                  <a:spLocks noChangeArrowheads="1"/>
                </p:cNvSpPr>
                <p:nvPr/>
              </p:nvSpPr>
              <p:spPr bwMode="auto">
                <a:xfrm>
                  <a:off x="3681" y="2238"/>
                  <a:ext cx="24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Z</a:t>
                  </a:r>
                </a:p>
              </p:txBody>
            </p:sp>
            <p:sp>
              <p:nvSpPr>
                <p:cNvPr id="68665" name="Arc 57"/>
                <p:cNvSpPr>
                  <a:spLocks/>
                </p:cNvSpPr>
                <p:nvPr/>
              </p:nvSpPr>
              <p:spPr bwMode="auto">
                <a:xfrm>
                  <a:off x="2880" y="2317"/>
                  <a:ext cx="124" cy="86"/>
                </a:xfrm>
                <a:custGeom>
                  <a:avLst/>
                  <a:gdLst>
                    <a:gd name="G0" fmla="+- 0 0 0"/>
                    <a:gd name="G1" fmla="+- 14933 0 0"/>
                    <a:gd name="G2" fmla="+- 21600 0 0"/>
                    <a:gd name="T0" fmla="*/ 15607 w 21594"/>
                    <a:gd name="T1" fmla="*/ 0 h 14933"/>
                    <a:gd name="T2" fmla="*/ 21594 w 21594"/>
                    <a:gd name="T3" fmla="*/ 14433 h 14933"/>
                    <a:gd name="T4" fmla="*/ 0 w 21594"/>
                    <a:gd name="T5" fmla="*/ 14933 h 14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4" h="14933" fill="none" extrusionOk="0">
                      <a:moveTo>
                        <a:pt x="15606" y="0"/>
                      </a:moveTo>
                      <a:cubicBezTo>
                        <a:pt x="19333" y="3895"/>
                        <a:pt x="21469" y="9043"/>
                        <a:pt x="21594" y="14432"/>
                      </a:cubicBezTo>
                    </a:path>
                    <a:path w="21594" h="14933" stroke="0" extrusionOk="0">
                      <a:moveTo>
                        <a:pt x="15606" y="0"/>
                      </a:moveTo>
                      <a:cubicBezTo>
                        <a:pt x="19333" y="3895"/>
                        <a:pt x="21469" y="9043"/>
                        <a:pt x="21594" y="14432"/>
                      </a:cubicBezTo>
                      <a:lnTo>
                        <a:pt x="0" y="14933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8666" name="Arc 58"/>
                <p:cNvSpPr>
                  <a:spLocks/>
                </p:cNvSpPr>
                <p:nvPr/>
              </p:nvSpPr>
              <p:spPr bwMode="auto">
                <a:xfrm>
                  <a:off x="2888" y="2307"/>
                  <a:ext cx="144" cy="100"/>
                </a:xfrm>
                <a:custGeom>
                  <a:avLst/>
                  <a:gdLst>
                    <a:gd name="G0" fmla="+- 0 0 0"/>
                    <a:gd name="G1" fmla="+- 14933 0 0"/>
                    <a:gd name="G2" fmla="+- 21600 0 0"/>
                    <a:gd name="T0" fmla="*/ 15607 w 21594"/>
                    <a:gd name="T1" fmla="*/ 0 h 14933"/>
                    <a:gd name="T2" fmla="*/ 21594 w 21594"/>
                    <a:gd name="T3" fmla="*/ 14433 h 14933"/>
                    <a:gd name="T4" fmla="*/ 0 w 21594"/>
                    <a:gd name="T5" fmla="*/ 14933 h 14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4" h="14933" fill="none" extrusionOk="0">
                      <a:moveTo>
                        <a:pt x="15606" y="0"/>
                      </a:moveTo>
                      <a:cubicBezTo>
                        <a:pt x="19333" y="3895"/>
                        <a:pt x="21469" y="9043"/>
                        <a:pt x="21594" y="14432"/>
                      </a:cubicBezTo>
                    </a:path>
                    <a:path w="21594" h="14933" stroke="0" extrusionOk="0">
                      <a:moveTo>
                        <a:pt x="15606" y="0"/>
                      </a:moveTo>
                      <a:cubicBezTo>
                        <a:pt x="19333" y="3895"/>
                        <a:pt x="21469" y="9043"/>
                        <a:pt x="21594" y="14432"/>
                      </a:cubicBezTo>
                      <a:lnTo>
                        <a:pt x="0" y="14933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JKL_Louis\JKP04_05 牛津初中數學\Quick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593725"/>
            <a:ext cx="1733550" cy="646113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79400" y="1211263"/>
            <a:ext cx="8623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Determine which pair(s) of triangles in the following are congruent.</a:t>
            </a:r>
          </a:p>
        </p:txBody>
      </p:sp>
      <p:sp>
        <p:nvSpPr>
          <p:cNvPr id="7373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7373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3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2DC73398-1EB0-4359-8CE8-5FC908636F95}" type="slidenum">
              <a:rPr lang="en-US" altLang="zh-TW" sz="1400" b="1"/>
              <a:pPr algn="r">
                <a:spcBef>
                  <a:spcPct val="50000"/>
                </a:spcBef>
              </a:pPr>
              <a:t>22</a:t>
            </a:fld>
            <a:r>
              <a:rPr lang="en-US" altLang="zh-TW" sz="1400" b="1"/>
              <a:t>)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pic>
        <p:nvPicPr>
          <p:cNvPr id="73754" name="Picture 26" descr="C:\JKL_Louis\JKP04_05 牛津初中數學\Solu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4143375"/>
            <a:ext cx="1376363" cy="303213"/>
          </a:xfrm>
          <a:prstGeom prst="rect">
            <a:avLst/>
          </a:prstGeom>
          <a:noFill/>
        </p:spPr>
      </p:pic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444500" y="4440238"/>
            <a:ext cx="37782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TW"/>
              <a:t>In the figure, because of </a:t>
            </a:r>
            <a:r>
              <a:rPr lang="en-US" altLang="zh-TW" i="1"/>
              <a:t>SAS</a:t>
            </a:r>
            <a:r>
              <a:rPr lang="en-US" altLang="zh-TW"/>
              <a:t>,</a:t>
            </a: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444500" y="4889500"/>
            <a:ext cx="655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TW"/>
              <a:t>(I) and (III) are a pair of congruent triangles;</a:t>
            </a:r>
          </a:p>
          <a:p>
            <a:pPr algn="l">
              <a:lnSpc>
                <a:spcPct val="150000"/>
              </a:lnSpc>
            </a:pPr>
            <a:r>
              <a:rPr lang="en-US" altLang="zh-TW"/>
              <a:t>(II) and (IV) are another pair of congruent triangles.</a:t>
            </a:r>
          </a:p>
        </p:txBody>
      </p:sp>
      <p:grpSp>
        <p:nvGrpSpPr>
          <p:cNvPr id="73769" name="Group 41"/>
          <p:cNvGrpSpPr>
            <a:grpSpLocks/>
          </p:cNvGrpSpPr>
          <p:nvPr/>
        </p:nvGrpSpPr>
        <p:grpSpPr bwMode="auto">
          <a:xfrm>
            <a:off x="349250" y="1746250"/>
            <a:ext cx="8393113" cy="2089150"/>
            <a:chOff x="220" y="1156"/>
            <a:chExt cx="5287" cy="1316"/>
          </a:xfrm>
        </p:grpSpPr>
        <p:sp>
          <p:nvSpPr>
            <p:cNvPr id="73750" name="Text Box 22"/>
            <p:cNvSpPr txBox="1">
              <a:spLocks noChangeArrowheads="1"/>
            </p:cNvSpPr>
            <p:nvPr/>
          </p:nvSpPr>
          <p:spPr bwMode="auto">
            <a:xfrm>
              <a:off x="692" y="2069"/>
              <a:ext cx="30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(I)</a:t>
              </a:r>
            </a:p>
          </p:txBody>
        </p:sp>
        <p:sp>
          <p:nvSpPr>
            <p:cNvPr id="73751" name="Text Box 23"/>
            <p:cNvSpPr txBox="1">
              <a:spLocks noChangeArrowheads="1"/>
            </p:cNvSpPr>
            <p:nvPr/>
          </p:nvSpPr>
          <p:spPr bwMode="auto">
            <a:xfrm>
              <a:off x="1948" y="2069"/>
              <a:ext cx="37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(II)</a:t>
              </a:r>
            </a:p>
          </p:txBody>
        </p:sp>
        <p:sp>
          <p:nvSpPr>
            <p:cNvPr id="73752" name="Text Box 24"/>
            <p:cNvSpPr txBox="1">
              <a:spLocks noChangeArrowheads="1"/>
            </p:cNvSpPr>
            <p:nvPr/>
          </p:nvSpPr>
          <p:spPr bwMode="auto">
            <a:xfrm>
              <a:off x="3420" y="2069"/>
              <a:ext cx="43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(III)</a:t>
              </a:r>
            </a:p>
          </p:txBody>
        </p:sp>
        <p:sp>
          <p:nvSpPr>
            <p:cNvPr id="73753" name="Text Box 25"/>
            <p:cNvSpPr txBox="1">
              <a:spLocks noChangeArrowheads="1"/>
            </p:cNvSpPr>
            <p:nvPr/>
          </p:nvSpPr>
          <p:spPr bwMode="auto">
            <a:xfrm>
              <a:off x="4658" y="2069"/>
              <a:ext cx="44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(IV)</a:t>
              </a:r>
            </a:p>
          </p:txBody>
        </p:sp>
        <p:grpSp>
          <p:nvGrpSpPr>
            <p:cNvPr id="73762" name="Group 34"/>
            <p:cNvGrpSpPr>
              <a:grpSpLocks/>
            </p:cNvGrpSpPr>
            <p:nvPr/>
          </p:nvGrpSpPr>
          <p:grpSpPr bwMode="auto">
            <a:xfrm>
              <a:off x="220" y="1216"/>
              <a:ext cx="1222" cy="957"/>
              <a:chOff x="284" y="1216"/>
              <a:chExt cx="1222" cy="957"/>
            </a:xfrm>
          </p:grpSpPr>
          <p:sp>
            <p:nvSpPr>
              <p:cNvPr id="73761" name="Freeform 33"/>
              <p:cNvSpPr>
                <a:spLocks/>
              </p:cNvSpPr>
              <p:nvPr/>
            </p:nvSpPr>
            <p:spPr bwMode="auto">
              <a:xfrm>
                <a:off x="352" y="1268"/>
                <a:ext cx="1108" cy="732"/>
              </a:xfrm>
              <a:custGeom>
                <a:avLst/>
                <a:gdLst/>
                <a:ahLst/>
                <a:cxnLst>
                  <a:cxn ang="0">
                    <a:pos x="0" y="732"/>
                  </a:cxn>
                  <a:cxn ang="0">
                    <a:pos x="1108" y="732"/>
                  </a:cxn>
                  <a:cxn ang="0">
                    <a:pos x="604" y="0"/>
                  </a:cxn>
                  <a:cxn ang="0">
                    <a:pos x="0" y="732"/>
                  </a:cxn>
                </a:cxnLst>
                <a:rect l="0" t="0" r="r" b="b"/>
                <a:pathLst>
                  <a:path w="1108" h="732">
                    <a:moveTo>
                      <a:pt x="0" y="732"/>
                    </a:moveTo>
                    <a:lnTo>
                      <a:pt x="1108" y="732"/>
                    </a:lnTo>
                    <a:lnTo>
                      <a:pt x="604" y="0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3757" name="Picture 29" descr="D:\Oxford\PPT\S1_ch11\11A_p180fig1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4" y="1216"/>
                <a:ext cx="1222" cy="957"/>
              </a:xfrm>
              <a:prstGeom prst="rect">
                <a:avLst/>
              </a:prstGeom>
              <a:noFill/>
            </p:spPr>
          </p:pic>
        </p:grpSp>
        <p:grpSp>
          <p:nvGrpSpPr>
            <p:cNvPr id="73764" name="Group 36"/>
            <p:cNvGrpSpPr>
              <a:grpSpLocks/>
            </p:cNvGrpSpPr>
            <p:nvPr/>
          </p:nvGrpSpPr>
          <p:grpSpPr bwMode="auto">
            <a:xfrm>
              <a:off x="1684" y="1264"/>
              <a:ext cx="953" cy="878"/>
              <a:chOff x="1684" y="1248"/>
              <a:chExt cx="953" cy="878"/>
            </a:xfrm>
          </p:grpSpPr>
          <p:sp>
            <p:nvSpPr>
              <p:cNvPr id="73763" name="Freeform 35"/>
              <p:cNvSpPr>
                <a:spLocks/>
              </p:cNvSpPr>
              <p:nvPr/>
            </p:nvSpPr>
            <p:spPr bwMode="auto">
              <a:xfrm>
                <a:off x="1724" y="1296"/>
                <a:ext cx="868" cy="680"/>
              </a:xfrm>
              <a:custGeom>
                <a:avLst/>
                <a:gdLst/>
                <a:ahLst/>
                <a:cxnLst>
                  <a:cxn ang="0">
                    <a:pos x="0" y="680"/>
                  </a:cxn>
                  <a:cxn ang="0">
                    <a:pos x="476" y="680"/>
                  </a:cxn>
                  <a:cxn ang="0">
                    <a:pos x="868" y="0"/>
                  </a:cxn>
                  <a:cxn ang="0">
                    <a:pos x="0" y="680"/>
                  </a:cxn>
                </a:cxnLst>
                <a:rect l="0" t="0" r="r" b="b"/>
                <a:pathLst>
                  <a:path w="868" h="680">
                    <a:moveTo>
                      <a:pt x="0" y="680"/>
                    </a:moveTo>
                    <a:lnTo>
                      <a:pt x="476" y="680"/>
                    </a:lnTo>
                    <a:lnTo>
                      <a:pt x="868" y="0"/>
                    </a:ln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3758" name="Picture 30" descr="D:\Oxford\PPT\S1_ch11\11A_p180fig1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4" y="1248"/>
                <a:ext cx="953" cy="878"/>
              </a:xfrm>
              <a:prstGeom prst="rect">
                <a:avLst/>
              </a:prstGeom>
              <a:noFill/>
            </p:spPr>
          </p:pic>
        </p:grpSp>
        <p:grpSp>
          <p:nvGrpSpPr>
            <p:cNvPr id="73766" name="Group 38"/>
            <p:cNvGrpSpPr>
              <a:grpSpLocks/>
            </p:cNvGrpSpPr>
            <p:nvPr/>
          </p:nvGrpSpPr>
          <p:grpSpPr bwMode="auto">
            <a:xfrm>
              <a:off x="2876" y="1156"/>
              <a:ext cx="1037" cy="1023"/>
              <a:chOff x="2756" y="1156"/>
              <a:chExt cx="1037" cy="1023"/>
            </a:xfrm>
          </p:grpSpPr>
          <p:sp>
            <p:nvSpPr>
              <p:cNvPr id="73765" name="Freeform 37"/>
              <p:cNvSpPr>
                <a:spLocks/>
              </p:cNvSpPr>
              <p:nvPr/>
            </p:nvSpPr>
            <p:spPr bwMode="auto">
              <a:xfrm>
                <a:off x="2784" y="1180"/>
                <a:ext cx="916" cy="952"/>
              </a:xfrm>
              <a:custGeom>
                <a:avLst/>
                <a:gdLst/>
                <a:ahLst/>
                <a:cxnLst>
                  <a:cxn ang="0">
                    <a:pos x="0" y="304"/>
                  </a:cxn>
                  <a:cxn ang="0">
                    <a:pos x="840" y="0"/>
                  </a:cxn>
                  <a:cxn ang="0">
                    <a:pos x="916" y="952"/>
                  </a:cxn>
                  <a:cxn ang="0">
                    <a:pos x="0" y="304"/>
                  </a:cxn>
                </a:cxnLst>
                <a:rect l="0" t="0" r="r" b="b"/>
                <a:pathLst>
                  <a:path w="916" h="952">
                    <a:moveTo>
                      <a:pt x="0" y="304"/>
                    </a:moveTo>
                    <a:lnTo>
                      <a:pt x="840" y="0"/>
                    </a:lnTo>
                    <a:lnTo>
                      <a:pt x="916" y="952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3759" name="Picture 31" descr="D:\Oxford\PPT\S1_ch11\11A_p180fig1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56" y="1156"/>
                <a:ext cx="1037" cy="1023"/>
              </a:xfrm>
              <a:prstGeom prst="rect">
                <a:avLst/>
              </a:prstGeom>
              <a:noFill/>
            </p:spPr>
          </p:pic>
        </p:grpSp>
        <p:grpSp>
          <p:nvGrpSpPr>
            <p:cNvPr id="73768" name="Group 40"/>
            <p:cNvGrpSpPr>
              <a:grpSpLocks/>
            </p:cNvGrpSpPr>
            <p:nvPr/>
          </p:nvGrpSpPr>
          <p:grpSpPr bwMode="auto">
            <a:xfrm>
              <a:off x="4300" y="1612"/>
              <a:ext cx="1207" cy="379"/>
              <a:chOff x="4124" y="1596"/>
              <a:chExt cx="1207" cy="379"/>
            </a:xfrm>
          </p:grpSpPr>
          <p:sp>
            <p:nvSpPr>
              <p:cNvPr id="73767" name="Freeform 39"/>
              <p:cNvSpPr>
                <a:spLocks/>
              </p:cNvSpPr>
              <p:nvPr/>
            </p:nvSpPr>
            <p:spPr bwMode="auto">
              <a:xfrm>
                <a:off x="4176" y="1620"/>
                <a:ext cx="1100" cy="304"/>
              </a:xfrm>
              <a:custGeom>
                <a:avLst/>
                <a:gdLst/>
                <a:ahLst/>
                <a:cxnLst>
                  <a:cxn ang="0">
                    <a:pos x="376" y="0"/>
                  </a:cxn>
                  <a:cxn ang="0">
                    <a:pos x="0" y="304"/>
                  </a:cxn>
                  <a:cxn ang="0">
                    <a:pos x="1100" y="304"/>
                  </a:cxn>
                  <a:cxn ang="0">
                    <a:pos x="376" y="0"/>
                  </a:cxn>
                </a:cxnLst>
                <a:rect l="0" t="0" r="r" b="b"/>
                <a:pathLst>
                  <a:path w="1100" h="304">
                    <a:moveTo>
                      <a:pt x="376" y="0"/>
                    </a:moveTo>
                    <a:lnTo>
                      <a:pt x="0" y="304"/>
                    </a:lnTo>
                    <a:lnTo>
                      <a:pt x="1100" y="304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3760" name="Picture 32" descr="D:\Oxford\PPT\S1_ch11\11A_p180fig1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24" y="1596"/>
                <a:ext cx="1207" cy="37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3770" name="Group 42"/>
          <p:cNvGrpSpPr>
            <a:grpSpLocks/>
          </p:cNvGrpSpPr>
          <p:nvPr/>
        </p:nvGrpSpPr>
        <p:grpSpPr bwMode="auto">
          <a:xfrm>
            <a:off x="520700" y="5511800"/>
            <a:ext cx="6553200" cy="571500"/>
            <a:chOff x="328" y="3472"/>
            <a:chExt cx="2824" cy="360"/>
          </a:xfrm>
        </p:grpSpPr>
        <p:sp>
          <p:nvSpPr>
            <p:cNvPr id="73771" name="Line 43"/>
            <p:cNvSpPr>
              <a:spLocks noChangeShapeType="1"/>
            </p:cNvSpPr>
            <p:nvPr/>
          </p:nvSpPr>
          <p:spPr bwMode="auto">
            <a:xfrm>
              <a:off x="328" y="3472"/>
              <a:ext cx="2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72" name="Line 44"/>
            <p:cNvSpPr>
              <a:spLocks noChangeShapeType="1"/>
            </p:cNvSpPr>
            <p:nvPr/>
          </p:nvSpPr>
          <p:spPr bwMode="auto">
            <a:xfrm>
              <a:off x="328" y="3832"/>
              <a:ext cx="2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5" grpId="0" autoUpdateAnimBg="0"/>
      <p:bldP spid="7375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295400" y="1149350"/>
            <a:ext cx="7645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TW"/>
              <a:t>In each of the following figures, equal sides and equal angles are indicated with the same markings. Write down a pair of congruent triangles, and give reasons.</a:t>
            </a:r>
          </a:p>
        </p:txBody>
      </p:sp>
      <p:grpSp>
        <p:nvGrpSpPr>
          <p:cNvPr id="74756" name="Group 4"/>
          <p:cNvGrpSpPr>
            <a:grpSpLocks noChangeAspect="1"/>
          </p:cNvGrpSpPr>
          <p:nvPr/>
        </p:nvGrpSpPr>
        <p:grpSpPr bwMode="auto">
          <a:xfrm>
            <a:off x="241300" y="509588"/>
            <a:ext cx="2016125" cy="677862"/>
            <a:chOff x="1152" y="2160"/>
            <a:chExt cx="3174" cy="1068"/>
          </a:xfrm>
        </p:grpSpPr>
        <p:sp>
          <p:nvSpPr>
            <p:cNvPr id="74757" name="Freeform 5"/>
            <p:cNvSpPr>
              <a:spLocks noChangeAspect="1"/>
            </p:cNvSpPr>
            <p:nvPr/>
          </p:nvSpPr>
          <p:spPr bwMode="auto">
            <a:xfrm>
              <a:off x="1296" y="2496"/>
              <a:ext cx="2880" cy="62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2256" y="0"/>
                </a:cxn>
                <a:cxn ang="0">
                  <a:pos x="2256" y="144"/>
                </a:cxn>
                <a:cxn ang="0">
                  <a:pos x="2880" y="144"/>
                </a:cxn>
                <a:cxn ang="0">
                  <a:pos x="2880" y="624"/>
                </a:cxn>
                <a:cxn ang="0">
                  <a:pos x="2256" y="624"/>
                </a:cxn>
                <a:cxn ang="0">
                  <a:pos x="2256" y="528"/>
                </a:cxn>
                <a:cxn ang="0">
                  <a:pos x="240" y="528"/>
                </a:cxn>
                <a:cxn ang="0">
                  <a:pos x="0" y="288"/>
                </a:cxn>
                <a:cxn ang="0">
                  <a:pos x="144" y="0"/>
                </a:cxn>
              </a:cxnLst>
              <a:rect l="0" t="0" r="r" b="b"/>
              <a:pathLst>
                <a:path w="2880" h="624">
                  <a:moveTo>
                    <a:pt x="144" y="0"/>
                  </a:moveTo>
                  <a:lnTo>
                    <a:pt x="2256" y="0"/>
                  </a:lnTo>
                  <a:lnTo>
                    <a:pt x="2256" y="144"/>
                  </a:lnTo>
                  <a:lnTo>
                    <a:pt x="2880" y="144"/>
                  </a:lnTo>
                  <a:lnTo>
                    <a:pt x="2880" y="624"/>
                  </a:lnTo>
                  <a:lnTo>
                    <a:pt x="2256" y="624"/>
                  </a:lnTo>
                  <a:lnTo>
                    <a:pt x="2256" y="528"/>
                  </a:lnTo>
                  <a:lnTo>
                    <a:pt x="240" y="528"/>
                  </a:lnTo>
                  <a:lnTo>
                    <a:pt x="0" y="28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74758" name="Picture 6" descr="D:\Oxford\PPT\Shared\example_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2" y="2160"/>
              <a:ext cx="3174" cy="1068"/>
            </a:xfrm>
            <a:prstGeom prst="rect">
              <a:avLst/>
            </a:prstGeom>
            <a:noFill/>
          </p:spPr>
        </p:pic>
      </p:grpSp>
      <p:grpSp>
        <p:nvGrpSpPr>
          <p:cNvPr id="74759" name="Group 7"/>
          <p:cNvGrpSpPr>
            <a:grpSpLocks noChangeAspect="1"/>
          </p:cNvGrpSpPr>
          <p:nvPr/>
        </p:nvGrpSpPr>
        <p:grpSpPr bwMode="auto">
          <a:xfrm>
            <a:off x="339725" y="1330325"/>
            <a:ext cx="900113" cy="266700"/>
            <a:chOff x="1200" y="768"/>
            <a:chExt cx="2148" cy="636"/>
          </a:xfrm>
        </p:grpSpPr>
        <p:sp>
          <p:nvSpPr>
            <p:cNvPr id="74760" name="Freeform 8"/>
            <p:cNvSpPr>
              <a:spLocks noChangeAspect="1"/>
            </p:cNvSpPr>
            <p:nvPr/>
          </p:nvSpPr>
          <p:spPr bwMode="auto">
            <a:xfrm>
              <a:off x="1296" y="816"/>
              <a:ext cx="2016" cy="528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1392" y="480"/>
                </a:cxn>
                <a:cxn ang="0">
                  <a:pos x="1420" y="528"/>
                </a:cxn>
                <a:cxn ang="0">
                  <a:pos x="2016" y="528"/>
                </a:cxn>
                <a:cxn ang="0">
                  <a:pos x="2016" y="0"/>
                </a:cxn>
                <a:cxn ang="0">
                  <a:pos x="1200" y="0"/>
                </a:cxn>
                <a:cxn ang="0">
                  <a:pos x="1008" y="111"/>
                </a:cxn>
                <a:cxn ang="0">
                  <a:pos x="0" y="111"/>
                </a:cxn>
                <a:cxn ang="0">
                  <a:pos x="0" y="480"/>
                </a:cxn>
              </a:cxnLst>
              <a:rect l="0" t="0" r="r" b="b"/>
              <a:pathLst>
                <a:path w="2016" h="528">
                  <a:moveTo>
                    <a:pt x="0" y="480"/>
                  </a:moveTo>
                  <a:lnTo>
                    <a:pt x="1392" y="480"/>
                  </a:lnTo>
                  <a:lnTo>
                    <a:pt x="1420" y="528"/>
                  </a:lnTo>
                  <a:lnTo>
                    <a:pt x="2016" y="528"/>
                  </a:lnTo>
                  <a:lnTo>
                    <a:pt x="2016" y="0"/>
                  </a:lnTo>
                  <a:lnTo>
                    <a:pt x="1200" y="0"/>
                  </a:lnTo>
                  <a:lnTo>
                    <a:pt x="1008" y="111"/>
                  </a:lnTo>
                  <a:lnTo>
                    <a:pt x="0" y="111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74761" name="Picture 9" descr="D:\Oxford\PPT\Shared\level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" y="768"/>
              <a:ext cx="2148" cy="636"/>
            </a:xfrm>
            <a:prstGeom prst="rect">
              <a:avLst/>
            </a:prstGeom>
            <a:noFill/>
          </p:spPr>
        </p:pic>
      </p:grpSp>
      <p:sp>
        <p:nvSpPr>
          <p:cNvPr id="74764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74765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476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652D62A9-5B16-46B3-BC89-CEB3A78C6E7B}" type="slidenum">
              <a:rPr lang="en-US" altLang="zh-TW" sz="1400" b="1"/>
              <a:pPr algn="r">
                <a:spcBef>
                  <a:spcPct val="50000"/>
                </a:spcBef>
              </a:pPr>
              <a:t>23</a:t>
            </a:fld>
            <a:r>
              <a:rPr lang="en-US" altLang="zh-TW" sz="1400" b="1"/>
              <a:t>)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1279525" y="283527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(a)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5026025" y="283527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(b)</a:t>
            </a:r>
          </a:p>
        </p:txBody>
      </p:sp>
      <p:grpSp>
        <p:nvGrpSpPr>
          <p:cNvPr id="74795" name="Group 43"/>
          <p:cNvGrpSpPr>
            <a:grpSpLocks/>
          </p:cNvGrpSpPr>
          <p:nvPr/>
        </p:nvGrpSpPr>
        <p:grpSpPr bwMode="auto">
          <a:xfrm>
            <a:off x="1562100" y="2832100"/>
            <a:ext cx="3217863" cy="1665288"/>
            <a:chOff x="984" y="1784"/>
            <a:chExt cx="2027" cy="1049"/>
          </a:xfrm>
        </p:grpSpPr>
        <p:sp>
          <p:nvSpPr>
            <p:cNvPr id="74794" name="Freeform 42"/>
            <p:cNvSpPr>
              <a:spLocks/>
            </p:cNvSpPr>
            <p:nvPr/>
          </p:nvSpPr>
          <p:spPr bwMode="auto">
            <a:xfrm>
              <a:off x="1152" y="1950"/>
              <a:ext cx="1713" cy="744"/>
            </a:xfrm>
            <a:custGeom>
              <a:avLst/>
              <a:gdLst/>
              <a:ahLst/>
              <a:cxnLst>
                <a:cxn ang="0">
                  <a:pos x="0" y="744"/>
                </a:cxn>
                <a:cxn ang="0">
                  <a:pos x="1278" y="744"/>
                </a:cxn>
                <a:cxn ang="0">
                  <a:pos x="1713" y="0"/>
                </a:cxn>
                <a:cxn ang="0">
                  <a:pos x="432" y="0"/>
                </a:cxn>
                <a:cxn ang="0">
                  <a:pos x="0" y="744"/>
                </a:cxn>
              </a:cxnLst>
              <a:rect l="0" t="0" r="r" b="b"/>
              <a:pathLst>
                <a:path w="1713" h="744">
                  <a:moveTo>
                    <a:pt x="0" y="744"/>
                  </a:moveTo>
                  <a:lnTo>
                    <a:pt x="1278" y="744"/>
                  </a:lnTo>
                  <a:lnTo>
                    <a:pt x="1713" y="0"/>
                  </a:lnTo>
                  <a:lnTo>
                    <a:pt x="432" y="0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pic>
          <p:nvPicPr>
            <p:cNvPr id="74775" name="Picture 23" descr="D:\Oxford\PPT\S1_ch11\11A_p181fig14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4" y="1784"/>
              <a:ext cx="2027" cy="1049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74799" name="Group 47"/>
          <p:cNvGrpSpPr>
            <a:grpSpLocks/>
          </p:cNvGrpSpPr>
          <p:nvPr/>
        </p:nvGrpSpPr>
        <p:grpSpPr bwMode="auto">
          <a:xfrm>
            <a:off x="5543550" y="2819400"/>
            <a:ext cx="3289300" cy="1677988"/>
            <a:chOff x="3492" y="1776"/>
            <a:chExt cx="2072" cy="1057"/>
          </a:xfrm>
        </p:grpSpPr>
        <p:sp>
          <p:nvSpPr>
            <p:cNvPr id="74798" name="Freeform 46"/>
            <p:cNvSpPr>
              <a:spLocks/>
            </p:cNvSpPr>
            <p:nvPr/>
          </p:nvSpPr>
          <p:spPr bwMode="auto">
            <a:xfrm>
              <a:off x="3627" y="1986"/>
              <a:ext cx="1770" cy="63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27" y="639"/>
                </a:cxn>
                <a:cxn ang="0">
                  <a:pos x="1443" y="0"/>
                </a:cxn>
                <a:cxn ang="0">
                  <a:pos x="1770" y="639"/>
                </a:cxn>
                <a:cxn ang="0">
                  <a:pos x="0" y="3"/>
                </a:cxn>
              </a:cxnLst>
              <a:rect l="0" t="0" r="r" b="b"/>
              <a:pathLst>
                <a:path w="1770" h="639">
                  <a:moveTo>
                    <a:pt x="0" y="3"/>
                  </a:moveTo>
                  <a:lnTo>
                    <a:pt x="327" y="639"/>
                  </a:lnTo>
                  <a:lnTo>
                    <a:pt x="1443" y="0"/>
                  </a:lnTo>
                  <a:lnTo>
                    <a:pt x="1770" y="63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pic>
          <p:nvPicPr>
            <p:cNvPr id="74776" name="Picture 24" descr="D:\Oxford\PPT\S1_ch11\11A_p181fig1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2" y="1776"/>
              <a:ext cx="2072" cy="1057"/>
            </a:xfrm>
            <a:prstGeom prst="rect">
              <a:avLst/>
            </a:prstGeom>
            <a:noFill/>
            <a:effectLst/>
          </p:spPr>
        </p:pic>
      </p:grpSp>
      <p:pic>
        <p:nvPicPr>
          <p:cNvPr id="74779" name="Picture 27" descr="C:\JKL_Louis\JKP04_05 牛津初中數學\Solut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4791075"/>
            <a:ext cx="1376363" cy="303213"/>
          </a:xfrm>
          <a:prstGeom prst="rect">
            <a:avLst/>
          </a:prstGeom>
          <a:noFill/>
        </p:spPr>
      </p:pic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1279525" y="5140325"/>
            <a:ext cx="401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/>
            <a:r>
              <a:rPr lang="en-US" altLang="zh-TW"/>
              <a:t>(a)	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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CDA</a:t>
            </a:r>
            <a:r>
              <a:rPr lang="en-US" altLang="zh-TW"/>
              <a:t>  (</a:t>
            </a:r>
            <a:r>
              <a:rPr lang="en-US" altLang="zh-TW" i="1"/>
              <a:t>SSS</a:t>
            </a:r>
            <a:r>
              <a:rPr lang="en-US" altLang="zh-TW"/>
              <a:t>)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1279525" y="5737225"/>
            <a:ext cx="397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/>
            <a:r>
              <a:rPr lang="en-US" altLang="zh-TW"/>
              <a:t>(b)	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ACB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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ECD</a:t>
            </a:r>
            <a:r>
              <a:rPr lang="en-US" altLang="zh-TW"/>
              <a:t>  (</a:t>
            </a:r>
            <a:r>
              <a:rPr lang="en-US" altLang="zh-TW" i="1"/>
              <a:t>SAS</a:t>
            </a:r>
            <a:r>
              <a:rPr lang="en-US" altLang="zh-TW"/>
              <a:t>)</a:t>
            </a:r>
          </a:p>
        </p:txBody>
      </p:sp>
      <p:sp>
        <p:nvSpPr>
          <p:cNvPr id="74782" name="Line 30"/>
          <p:cNvSpPr>
            <a:spLocks noChangeShapeType="1"/>
          </p:cNvSpPr>
          <p:nvPr/>
        </p:nvSpPr>
        <p:spPr bwMode="auto">
          <a:xfrm>
            <a:off x="1828800" y="56007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74783" name="Line 31"/>
          <p:cNvSpPr>
            <a:spLocks noChangeShapeType="1"/>
          </p:cNvSpPr>
          <p:nvPr/>
        </p:nvSpPr>
        <p:spPr bwMode="auto">
          <a:xfrm>
            <a:off x="1828800" y="62103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74792" name="Group 40"/>
          <p:cNvGrpSpPr>
            <a:grpSpLocks/>
          </p:cNvGrpSpPr>
          <p:nvPr/>
        </p:nvGrpSpPr>
        <p:grpSpPr bwMode="auto">
          <a:xfrm>
            <a:off x="5426075" y="4637088"/>
            <a:ext cx="3454400" cy="1433512"/>
            <a:chOff x="3298" y="2921"/>
            <a:chExt cx="2176" cy="903"/>
          </a:xfrm>
        </p:grpSpPr>
        <p:sp>
          <p:nvSpPr>
            <p:cNvPr id="74786" name="AutoShape 34"/>
            <p:cNvSpPr>
              <a:spLocks noChangeArrowheads="1"/>
            </p:cNvSpPr>
            <p:nvPr/>
          </p:nvSpPr>
          <p:spPr bwMode="auto">
            <a:xfrm>
              <a:off x="3298" y="2921"/>
              <a:ext cx="1630" cy="295"/>
            </a:xfrm>
            <a:prstGeom prst="roundRect">
              <a:avLst>
                <a:gd name="adj" fmla="val 22870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87" name="Rectangle 35"/>
            <p:cNvSpPr>
              <a:spLocks noChangeArrowheads="1"/>
            </p:cNvSpPr>
            <p:nvPr/>
          </p:nvSpPr>
          <p:spPr bwMode="auto">
            <a:xfrm>
              <a:off x="3298" y="3155"/>
              <a:ext cx="2176" cy="58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88" name="Rectangle 36"/>
            <p:cNvSpPr>
              <a:spLocks noChangeArrowheads="1"/>
            </p:cNvSpPr>
            <p:nvPr/>
          </p:nvSpPr>
          <p:spPr bwMode="auto">
            <a:xfrm>
              <a:off x="3298" y="3728"/>
              <a:ext cx="2176" cy="96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89" name="Text Box 37"/>
            <p:cNvSpPr txBox="1">
              <a:spLocks noChangeArrowheads="1"/>
            </p:cNvSpPr>
            <p:nvPr/>
          </p:nvSpPr>
          <p:spPr bwMode="auto">
            <a:xfrm>
              <a:off x="3320" y="2929"/>
              <a:ext cx="159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700">
                  <a:solidFill>
                    <a:srgbClr val="006699"/>
                  </a:solidFill>
                  <a:latin typeface="Arial" pitchFamily="34" charset="0"/>
                </a:rPr>
                <a:t>Fulfill Exercise Objective</a:t>
              </a:r>
            </a:p>
          </p:txBody>
        </p:sp>
        <p:sp>
          <p:nvSpPr>
            <p:cNvPr id="74790" name="Text Box 38"/>
            <p:cNvSpPr txBox="1">
              <a:spLocks noChangeArrowheads="1"/>
            </p:cNvSpPr>
            <p:nvPr/>
          </p:nvSpPr>
          <p:spPr bwMode="auto">
            <a:xfrm>
              <a:off x="3320" y="3131"/>
              <a:ext cx="206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92100" indent="-292100" algn="l">
                <a:lnSpc>
                  <a:spcPct val="110000"/>
                </a:lnSpc>
                <a:buFont typeface="Wingdings" pitchFamily="2" charset="2"/>
                <a:buChar char="v"/>
              </a:pPr>
              <a:r>
                <a:rPr lang="en-US" altLang="zh-TW" sz="1700">
                  <a:solidFill>
                    <a:srgbClr val="CC6600"/>
                  </a:solidFill>
                  <a:latin typeface="Arial" pitchFamily="34" charset="0"/>
                </a:rPr>
                <a:t>Identify congruent triangles from given diagram and give reasons.</a:t>
              </a:r>
            </a:p>
          </p:txBody>
        </p:sp>
      </p:grpSp>
      <p:sp>
        <p:nvSpPr>
          <p:cNvPr id="74793" name="Text Box 41"/>
          <p:cNvSpPr txBox="1">
            <a:spLocks noChangeArrowheads="1"/>
          </p:cNvSpPr>
          <p:nvPr/>
        </p:nvSpPr>
        <p:spPr bwMode="auto">
          <a:xfrm>
            <a:off x="5210175" y="62928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7" action="ppaction://hlinksldjump"/>
              </a:rPr>
              <a:t>Key Concept 11.2.2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0" grpId="0" autoUpdateAnimBg="0"/>
      <p:bldP spid="74781" grpId="0" autoUpdateAnimBg="0"/>
      <p:bldP spid="74782" grpId="0" animBg="1"/>
      <p:bldP spid="74783" grpId="0" animBg="1"/>
      <p:bldP spid="7479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804863" y="1212850"/>
            <a:ext cx="7700962" cy="32432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908050" y="1233488"/>
            <a:ext cx="65198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Two Angles and One Side Equal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804863" y="4395788"/>
            <a:ext cx="77009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6963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E3C2970E-D43E-4F0B-AB3D-C17103236585}" type="slidenum">
              <a:rPr lang="en-US" altLang="zh-TW" sz="1400" b="1"/>
              <a:pPr algn="r">
                <a:spcBef>
                  <a:spcPct val="50000"/>
                </a:spcBef>
              </a:pPr>
              <a:t>24</a:t>
            </a:fld>
            <a:r>
              <a:rPr lang="en-US" altLang="zh-TW" sz="1400" b="1"/>
              <a:t>)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3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263525" y="12890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C)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49275" y="5092700"/>
            <a:ext cx="184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endParaRPr lang="en-US"/>
          </a:p>
        </p:txBody>
      </p:sp>
      <p:pic>
        <p:nvPicPr>
          <p:cNvPr id="69672" name="Picture 40" descr="D:\Oxford\PPT\Shared\keyconcept3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1462" cy="608012"/>
          </a:xfrm>
          <a:prstGeom prst="rect">
            <a:avLst/>
          </a:prstGeom>
          <a:noFill/>
        </p:spPr>
      </p:pic>
      <p:grpSp>
        <p:nvGrpSpPr>
          <p:cNvPr id="69687" name="Group 55"/>
          <p:cNvGrpSpPr>
            <a:grpSpLocks/>
          </p:cNvGrpSpPr>
          <p:nvPr/>
        </p:nvGrpSpPr>
        <p:grpSpPr bwMode="auto">
          <a:xfrm>
            <a:off x="908050" y="1814513"/>
            <a:ext cx="7289800" cy="2265362"/>
            <a:chOff x="572" y="1143"/>
            <a:chExt cx="4592" cy="1427"/>
          </a:xfrm>
        </p:grpSpPr>
        <p:sp>
          <p:nvSpPr>
            <p:cNvPr id="69648" name="Text Box 16"/>
            <p:cNvSpPr txBox="1">
              <a:spLocks noChangeArrowheads="1"/>
            </p:cNvSpPr>
            <p:nvPr/>
          </p:nvSpPr>
          <p:spPr bwMode="auto">
            <a:xfrm>
              <a:off x="572" y="1143"/>
              <a:ext cx="4115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95300" indent="-495300" algn="l">
                <a:lnSpc>
                  <a:spcPct val="150000"/>
                </a:lnSpc>
              </a:pPr>
              <a:r>
                <a:rPr lang="en-US" altLang="zh-TW"/>
                <a:t>1.	If ∠</a:t>
              </a:r>
              <a:r>
                <a:rPr lang="en-US" altLang="zh-TW" i="1"/>
                <a:t>A</a:t>
              </a:r>
              <a:r>
                <a:rPr lang="en-US" altLang="zh-TW"/>
                <a:t> = ∠</a:t>
              </a:r>
              <a:r>
                <a:rPr lang="en-US" altLang="zh-TW" i="1"/>
                <a:t>X</a:t>
              </a:r>
              <a:r>
                <a:rPr lang="en-US" altLang="zh-TW"/>
                <a:t>, </a:t>
              </a:r>
              <a:r>
                <a:rPr lang="en-US" altLang="zh-TW" i="1"/>
                <a:t>AB</a:t>
              </a:r>
              <a:r>
                <a:rPr lang="en-US" altLang="zh-TW"/>
                <a:t> = </a:t>
              </a:r>
              <a:r>
                <a:rPr lang="en-US" altLang="zh-TW" i="1"/>
                <a:t>XY</a:t>
              </a:r>
              <a:r>
                <a:rPr lang="en-US" altLang="zh-TW"/>
                <a:t> and ∠</a:t>
              </a:r>
              <a:r>
                <a:rPr lang="en-US" altLang="zh-TW" i="1"/>
                <a:t>B</a:t>
              </a:r>
              <a:r>
                <a:rPr lang="en-US" altLang="zh-TW"/>
                <a:t> = ∠</a:t>
              </a:r>
              <a:r>
                <a:rPr lang="en-US" altLang="zh-TW" i="1"/>
                <a:t>Y</a:t>
              </a:r>
              <a:r>
                <a:rPr lang="en-US" altLang="zh-TW"/>
                <a:t>, </a:t>
              </a:r>
              <a:br>
                <a:rPr lang="en-US" altLang="zh-TW"/>
              </a:br>
              <a:r>
                <a:rPr lang="en-US" altLang="zh-TW"/>
                <a:t>then </a:t>
              </a:r>
              <a:r>
                <a:rPr lang="en-US" altLang="zh-TW">
                  <a:sym typeface="Symbol" pitchFamily="18" charset="2"/>
                </a:rPr>
                <a:t>△</a:t>
              </a:r>
              <a:r>
                <a:rPr lang="en-US" altLang="zh-TW" i="1"/>
                <a:t>ABC</a:t>
              </a:r>
              <a:r>
                <a:rPr lang="en-US" altLang="zh-TW"/>
                <a:t> </a:t>
              </a:r>
              <a:r>
                <a:rPr lang="en-US" altLang="zh-TW">
                  <a:sym typeface="Symbol" pitchFamily="18" charset="2"/>
                </a:rPr>
                <a:t></a:t>
              </a:r>
              <a:r>
                <a:rPr lang="en-US" altLang="zh-TW"/>
                <a:t> </a:t>
              </a:r>
              <a:r>
                <a:rPr lang="en-US" altLang="zh-TW">
                  <a:sym typeface="Symbol" pitchFamily="18" charset="2"/>
                </a:rPr>
                <a:t>△</a:t>
              </a:r>
              <a:r>
                <a:rPr lang="en-US" altLang="zh-TW" i="1"/>
                <a:t>XYZ</a:t>
              </a:r>
              <a:r>
                <a:rPr lang="en-US" altLang="zh-TW"/>
                <a:t>.</a:t>
              </a:r>
            </a:p>
            <a:p>
              <a:pPr marL="495300" indent="-495300" algn="l">
                <a:lnSpc>
                  <a:spcPct val="200000"/>
                </a:lnSpc>
              </a:pPr>
              <a:r>
                <a:rPr lang="en-US" altLang="zh-TW"/>
                <a:t>	【</a:t>
              </a:r>
              <a:r>
                <a:rPr lang="en-US" altLang="zh-TW" i="1"/>
                <a:t>Reference: ASA</a:t>
              </a:r>
              <a:r>
                <a:rPr lang="en-US" altLang="zh-TW"/>
                <a:t>】</a:t>
              </a:r>
            </a:p>
          </p:txBody>
        </p:sp>
        <p:grpSp>
          <p:nvGrpSpPr>
            <p:cNvPr id="69675" name="Group 43"/>
            <p:cNvGrpSpPr>
              <a:grpSpLocks/>
            </p:cNvGrpSpPr>
            <p:nvPr/>
          </p:nvGrpSpPr>
          <p:grpSpPr bwMode="auto">
            <a:xfrm>
              <a:off x="2633" y="1626"/>
              <a:ext cx="1259" cy="944"/>
              <a:chOff x="2633" y="1626"/>
              <a:chExt cx="1259" cy="944"/>
            </a:xfrm>
          </p:grpSpPr>
          <p:sp>
            <p:nvSpPr>
              <p:cNvPr id="69651" name="AutoShape 19"/>
              <p:cNvSpPr>
                <a:spLocks noChangeArrowheads="1"/>
              </p:cNvSpPr>
              <p:nvPr/>
            </p:nvSpPr>
            <p:spPr bwMode="auto">
              <a:xfrm>
                <a:off x="2836" y="1880"/>
                <a:ext cx="852" cy="524"/>
              </a:xfrm>
              <a:prstGeom prst="triangle">
                <a:avLst>
                  <a:gd name="adj" fmla="val 72065"/>
                </a:avLst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69653" name="Group 21"/>
              <p:cNvGrpSpPr>
                <a:grpSpLocks/>
              </p:cNvGrpSpPr>
              <p:nvPr/>
            </p:nvGrpSpPr>
            <p:grpSpPr bwMode="auto">
              <a:xfrm>
                <a:off x="3284" y="2368"/>
                <a:ext cx="24" cy="80"/>
                <a:chOff x="1528" y="3032"/>
                <a:chExt cx="24" cy="80"/>
              </a:xfrm>
            </p:grpSpPr>
            <p:sp>
              <p:nvSpPr>
                <p:cNvPr id="69654" name="Line 22"/>
                <p:cNvSpPr>
                  <a:spLocks noChangeShapeType="1"/>
                </p:cNvSpPr>
                <p:nvPr/>
              </p:nvSpPr>
              <p:spPr bwMode="auto">
                <a:xfrm>
                  <a:off x="1528" y="3032"/>
                  <a:ext cx="0" cy="80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9655" name="Line 23"/>
                <p:cNvSpPr>
                  <a:spLocks noChangeShapeType="1"/>
                </p:cNvSpPr>
                <p:nvPr/>
              </p:nvSpPr>
              <p:spPr bwMode="auto">
                <a:xfrm>
                  <a:off x="1552" y="3032"/>
                  <a:ext cx="0" cy="80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9656" name="Rectangle 24"/>
              <p:cNvSpPr>
                <a:spLocks noChangeArrowheads="1"/>
              </p:cNvSpPr>
              <p:nvPr/>
            </p:nvSpPr>
            <p:spPr bwMode="auto">
              <a:xfrm>
                <a:off x="3357" y="1626"/>
                <a:ext cx="22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C</a:t>
                </a:r>
              </a:p>
            </p:txBody>
          </p:sp>
          <p:sp>
            <p:nvSpPr>
              <p:cNvPr id="69657" name="Rectangle 25"/>
              <p:cNvSpPr>
                <a:spLocks noChangeArrowheads="1"/>
              </p:cNvSpPr>
              <p:nvPr/>
            </p:nvSpPr>
            <p:spPr bwMode="auto">
              <a:xfrm>
                <a:off x="2633" y="2262"/>
                <a:ext cx="22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A</a:t>
                </a:r>
              </a:p>
            </p:txBody>
          </p:sp>
          <p:sp>
            <p:nvSpPr>
              <p:cNvPr id="69658" name="Rectangle 26"/>
              <p:cNvSpPr>
                <a:spLocks noChangeArrowheads="1"/>
              </p:cNvSpPr>
              <p:nvPr/>
            </p:nvSpPr>
            <p:spPr bwMode="auto">
              <a:xfrm>
                <a:off x="3649" y="2238"/>
                <a:ext cx="24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B</a:t>
                </a:r>
              </a:p>
            </p:txBody>
          </p:sp>
          <p:sp>
            <p:nvSpPr>
              <p:cNvPr id="69660" name="Arc 28"/>
              <p:cNvSpPr>
                <a:spLocks/>
              </p:cNvSpPr>
              <p:nvPr/>
            </p:nvSpPr>
            <p:spPr bwMode="auto">
              <a:xfrm>
                <a:off x="2850" y="2304"/>
                <a:ext cx="144" cy="100"/>
              </a:xfrm>
              <a:custGeom>
                <a:avLst/>
                <a:gdLst>
                  <a:gd name="G0" fmla="+- 0 0 0"/>
                  <a:gd name="G1" fmla="+- 14933 0 0"/>
                  <a:gd name="G2" fmla="+- 21600 0 0"/>
                  <a:gd name="T0" fmla="*/ 15607 w 21594"/>
                  <a:gd name="T1" fmla="*/ 0 h 14933"/>
                  <a:gd name="T2" fmla="*/ 21594 w 21594"/>
                  <a:gd name="T3" fmla="*/ 14433 h 14933"/>
                  <a:gd name="T4" fmla="*/ 0 w 21594"/>
                  <a:gd name="T5" fmla="*/ 14933 h 14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4" h="14933" fill="none" extrusionOk="0">
                    <a:moveTo>
                      <a:pt x="15606" y="0"/>
                    </a:moveTo>
                    <a:cubicBezTo>
                      <a:pt x="19333" y="3895"/>
                      <a:pt x="21469" y="9043"/>
                      <a:pt x="21594" y="14432"/>
                    </a:cubicBezTo>
                  </a:path>
                  <a:path w="21594" h="14933" stroke="0" extrusionOk="0">
                    <a:moveTo>
                      <a:pt x="15606" y="0"/>
                    </a:moveTo>
                    <a:cubicBezTo>
                      <a:pt x="19333" y="3895"/>
                      <a:pt x="21469" y="9043"/>
                      <a:pt x="21594" y="14432"/>
                    </a:cubicBezTo>
                    <a:lnTo>
                      <a:pt x="0" y="14933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9673" name="Arc 41"/>
              <p:cNvSpPr>
                <a:spLocks/>
              </p:cNvSpPr>
              <p:nvPr/>
            </p:nvSpPr>
            <p:spPr bwMode="auto">
              <a:xfrm>
                <a:off x="3605" y="2319"/>
                <a:ext cx="67" cy="80"/>
              </a:xfrm>
              <a:custGeom>
                <a:avLst/>
                <a:gdLst>
                  <a:gd name="G0" fmla="+- 21600 0 0"/>
                  <a:gd name="G1" fmla="+- 20807 0 0"/>
                  <a:gd name="G2" fmla="+- 21600 0 0"/>
                  <a:gd name="T0" fmla="*/ 507 w 21600"/>
                  <a:gd name="T1" fmla="*/ 25461 h 25461"/>
                  <a:gd name="T2" fmla="*/ 15803 w 21600"/>
                  <a:gd name="T3" fmla="*/ 0 h 25461"/>
                  <a:gd name="T4" fmla="*/ 21600 w 21600"/>
                  <a:gd name="T5" fmla="*/ 20807 h 25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461" fill="none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</a:path>
                  <a:path w="21600" h="25461" stroke="0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  <a:lnTo>
                      <a:pt x="21600" y="20807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9674" name="Arc 42"/>
              <p:cNvSpPr>
                <a:spLocks/>
              </p:cNvSpPr>
              <p:nvPr/>
            </p:nvSpPr>
            <p:spPr bwMode="auto">
              <a:xfrm>
                <a:off x="3579" y="2291"/>
                <a:ext cx="90" cy="108"/>
              </a:xfrm>
              <a:custGeom>
                <a:avLst/>
                <a:gdLst>
                  <a:gd name="G0" fmla="+- 21600 0 0"/>
                  <a:gd name="G1" fmla="+- 20807 0 0"/>
                  <a:gd name="G2" fmla="+- 21600 0 0"/>
                  <a:gd name="T0" fmla="*/ 507 w 21600"/>
                  <a:gd name="T1" fmla="*/ 25461 h 25461"/>
                  <a:gd name="T2" fmla="*/ 15803 w 21600"/>
                  <a:gd name="T3" fmla="*/ 0 h 25461"/>
                  <a:gd name="T4" fmla="*/ 21600 w 21600"/>
                  <a:gd name="T5" fmla="*/ 20807 h 25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461" fill="none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</a:path>
                  <a:path w="21600" h="25461" stroke="0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  <a:lnTo>
                      <a:pt x="21600" y="20807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69676" name="Group 44"/>
            <p:cNvGrpSpPr>
              <a:grpSpLocks/>
            </p:cNvGrpSpPr>
            <p:nvPr/>
          </p:nvGrpSpPr>
          <p:grpSpPr bwMode="auto">
            <a:xfrm>
              <a:off x="3905" y="1626"/>
              <a:ext cx="1259" cy="944"/>
              <a:chOff x="2633" y="1626"/>
              <a:chExt cx="1259" cy="944"/>
            </a:xfrm>
          </p:grpSpPr>
          <p:sp>
            <p:nvSpPr>
              <p:cNvPr id="69677" name="AutoShape 45"/>
              <p:cNvSpPr>
                <a:spLocks noChangeArrowheads="1"/>
              </p:cNvSpPr>
              <p:nvPr/>
            </p:nvSpPr>
            <p:spPr bwMode="auto">
              <a:xfrm>
                <a:off x="2836" y="1880"/>
                <a:ext cx="852" cy="524"/>
              </a:xfrm>
              <a:prstGeom prst="triangle">
                <a:avLst>
                  <a:gd name="adj" fmla="val 72065"/>
                </a:avLst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69678" name="Group 46"/>
              <p:cNvGrpSpPr>
                <a:grpSpLocks/>
              </p:cNvGrpSpPr>
              <p:nvPr/>
            </p:nvGrpSpPr>
            <p:grpSpPr bwMode="auto">
              <a:xfrm>
                <a:off x="3284" y="2368"/>
                <a:ext cx="24" cy="80"/>
                <a:chOff x="1528" y="3032"/>
                <a:chExt cx="24" cy="80"/>
              </a:xfrm>
            </p:grpSpPr>
            <p:sp>
              <p:nvSpPr>
                <p:cNvPr id="69679" name="Line 47"/>
                <p:cNvSpPr>
                  <a:spLocks noChangeShapeType="1"/>
                </p:cNvSpPr>
                <p:nvPr/>
              </p:nvSpPr>
              <p:spPr bwMode="auto">
                <a:xfrm>
                  <a:off x="1528" y="3032"/>
                  <a:ext cx="0" cy="80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9680" name="Line 48"/>
                <p:cNvSpPr>
                  <a:spLocks noChangeShapeType="1"/>
                </p:cNvSpPr>
                <p:nvPr/>
              </p:nvSpPr>
              <p:spPr bwMode="auto">
                <a:xfrm>
                  <a:off x="1552" y="3032"/>
                  <a:ext cx="0" cy="80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9681" name="Rectangle 49"/>
              <p:cNvSpPr>
                <a:spLocks noChangeArrowheads="1"/>
              </p:cNvSpPr>
              <p:nvPr/>
            </p:nvSpPr>
            <p:spPr bwMode="auto">
              <a:xfrm>
                <a:off x="3357" y="1626"/>
                <a:ext cx="21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Z</a:t>
                </a:r>
              </a:p>
            </p:txBody>
          </p:sp>
          <p:sp>
            <p:nvSpPr>
              <p:cNvPr id="69682" name="Rectangle 50"/>
              <p:cNvSpPr>
                <a:spLocks noChangeArrowheads="1"/>
              </p:cNvSpPr>
              <p:nvPr/>
            </p:nvSpPr>
            <p:spPr bwMode="auto">
              <a:xfrm>
                <a:off x="2633" y="2262"/>
                <a:ext cx="22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X</a:t>
                </a:r>
              </a:p>
            </p:txBody>
          </p:sp>
          <p:sp>
            <p:nvSpPr>
              <p:cNvPr id="69683" name="Rectangle 51"/>
              <p:cNvSpPr>
                <a:spLocks noChangeArrowheads="1"/>
              </p:cNvSpPr>
              <p:nvPr/>
            </p:nvSpPr>
            <p:spPr bwMode="auto">
              <a:xfrm>
                <a:off x="3649" y="2238"/>
                <a:ext cx="24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Y</a:t>
                </a:r>
              </a:p>
            </p:txBody>
          </p:sp>
          <p:sp>
            <p:nvSpPr>
              <p:cNvPr id="69684" name="Arc 52"/>
              <p:cNvSpPr>
                <a:spLocks/>
              </p:cNvSpPr>
              <p:nvPr/>
            </p:nvSpPr>
            <p:spPr bwMode="auto">
              <a:xfrm>
                <a:off x="2850" y="2304"/>
                <a:ext cx="144" cy="100"/>
              </a:xfrm>
              <a:custGeom>
                <a:avLst/>
                <a:gdLst>
                  <a:gd name="G0" fmla="+- 0 0 0"/>
                  <a:gd name="G1" fmla="+- 14933 0 0"/>
                  <a:gd name="G2" fmla="+- 21600 0 0"/>
                  <a:gd name="T0" fmla="*/ 15607 w 21594"/>
                  <a:gd name="T1" fmla="*/ 0 h 14933"/>
                  <a:gd name="T2" fmla="*/ 21594 w 21594"/>
                  <a:gd name="T3" fmla="*/ 14433 h 14933"/>
                  <a:gd name="T4" fmla="*/ 0 w 21594"/>
                  <a:gd name="T5" fmla="*/ 14933 h 14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4" h="14933" fill="none" extrusionOk="0">
                    <a:moveTo>
                      <a:pt x="15606" y="0"/>
                    </a:moveTo>
                    <a:cubicBezTo>
                      <a:pt x="19333" y="3895"/>
                      <a:pt x="21469" y="9043"/>
                      <a:pt x="21594" y="14432"/>
                    </a:cubicBezTo>
                  </a:path>
                  <a:path w="21594" h="14933" stroke="0" extrusionOk="0">
                    <a:moveTo>
                      <a:pt x="15606" y="0"/>
                    </a:moveTo>
                    <a:cubicBezTo>
                      <a:pt x="19333" y="3895"/>
                      <a:pt x="21469" y="9043"/>
                      <a:pt x="21594" y="14432"/>
                    </a:cubicBezTo>
                    <a:lnTo>
                      <a:pt x="0" y="14933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9685" name="Arc 53"/>
              <p:cNvSpPr>
                <a:spLocks/>
              </p:cNvSpPr>
              <p:nvPr/>
            </p:nvSpPr>
            <p:spPr bwMode="auto">
              <a:xfrm>
                <a:off x="3605" y="2319"/>
                <a:ext cx="67" cy="80"/>
              </a:xfrm>
              <a:custGeom>
                <a:avLst/>
                <a:gdLst>
                  <a:gd name="G0" fmla="+- 21600 0 0"/>
                  <a:gd name="G1" fmla="+- 20807 0 0"/>
                  <a:gd name="G2" fmla="+- 21600 0 0"/>
                  <a:gd name="T0" fmla="*/ 507 w 21600"/>
                  <a:gd name="T1" fmla="*/ 25461 h 25461"/>
                  <a:gd name="T2" fmla="*/ 15803 w 21600"/>
                  <a:gd name="T3" fmla="*/ 0 h 25461"/>
                  <a:gd name="T4" fmla="*/ 21600 w 21600"/>
                  <a:gd name="T5" fmla="*/ 20807 h 25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461" fill="none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</a:path>
                  <a:path w="21600" h="25461" stroke="0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  <a:lnTo>
                      <a:pt x="21600" y="20807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9686" name="Arc 54"/>
              <p:cNvSpPr>
                <a:spLocks/>
              </p:cNvSpPr>
              <p:nvPr/>
            </p:nvSpPr>
            <p:spPr bwMode="auto">
              <a:xfrm>
                <a:off x="3579" y="2291"/>
                <a:ext cx="90" cy="108"/>
              </a:xfrm>
              <a:custGeom>
                <a:avLst/>
                <a:gdLst>
                  <a:gd name="G0" fmla="+- 21600 0 0"/>
                  <a:gd name="G1" fmla="+- 20807 0 0"/>
                  <a:gd name="G2" fmla="+- 21600 0 0"/>
                  <a:gd name="T0" fmla="*/ 507 w 21600"/>
                  <a:gd name="T1" fmla="*/ 25461 h 25461"/>
                  <a:gd name="T2" fmla="*/ 15803 w 21600"/>
                  <a:gd name="T3" fmla="*/ 0 h 25461"/>
                  <a:gd name="T4" fmla="*/ 21600 w 21600"/>
                  <a:gd name="T5" fmla="*/ 20807 h 25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461" fill="none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</a:path>
                  <a:path w="21600" h="25461" stroke="0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  <a:lnTo>
                      <a:pt x="21600" y="20807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804863" y="1212850"/>
            <a:ext cx="7700962" cy="32432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908050" y="1233488"/>
            <a:ext cx="65198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Two Angles and One Side Equal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804863" y="4395788"/>
            <a:ext cx="77009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85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7885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8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E5D8A23A-A151-45F4-9024-3A8D9D8594D2}" type="slidenum">
              <a:rPr lang="en-US" altLang="zh-TW" sz="1400" b="1"/>
              <a:pPr algn="r">
                <a:spcBef>
                  <a:spcPct val="50000"/>
                </a:spcBef>
              </a:pPr>
              <a:t>25</a:t>
            </a:fld>
            <a:r>
              <a:rPr lang="en-US" altLang="zh-TW" sz="1400" b="1"/>
              <a:t>)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2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5864225" y="6292850"/>
            <a:ext cx="1247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b="1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3" action="ppaction://hlinksldjump"/>
              </a:rPr>
              <a:t>Index 11.2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263525" y="12890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C)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549275" y="5092700"/>
            <a:ext cx="184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endParaRPr lang="en-US"/>
          </a:p>
        </p:txBody>
      </p:sp>
      <p:pic>
        <p:nvPicPr>
          <p:cNvPr id="78887" name="Picture 39" descr="D:\Oxford\PPT\Shared\keyconcept4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1462" cy="608012"/>
          </a:xfrm>
          <a:prstGeom prst="rect">
            <a:avLst/>
          </a:prstGeom>
          <a:noFill/>
        </p:spPr>
      </p:pic>
      <p:grpSp>
        <p:nvGrpSpPr>
          <p:cNvPr id="78892" name="Group 44"/>
          <p:cNvGrpSpPr>
            <a:grpSpLocks/>
          </p:cNvGrpSpPr>
          <p:nvPr/>
        </p:nvGrpSpPr>
        <p:grpSpPr bwMode="auto">
          <a:xfrm>
            <a:off x="908050" y="1814513"/>
            <a:ext cx="7289800" cy="2265362"/>
            <a:chOff x="572" y="1143"/>
            <a:chExt cx="4592" cy="1427"/>
          </a:xfrm>
        </p:grpSpPr>
        <p:sp>
          <p:nvSpPr>
            <p:cNvPr id="78864" name="Text Box 16"/>
            <p:cNvSpPr txBox="1">
              <a:spLocks noChangeArrowheads="1"/>
            </p:cNvSpPr>
            <p:nvPr/>
          </p:nvSpPr>
          <p:spPr bwMode="auto">
            <a:xfrm>
              <a:off x="572" y="1143"/>
              <a:ext cx="4115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95300" indent="-495300" algn="l">
                <a:lnSpc>
                  <a:spcPct val="150000"/>
                </a:lnSpc>
              </a:pPr>
              <a:r>
                <a:rPr lang="en-US" altLang="zh-TW"/>
                <a:t>2.	If ∠</a:t>
              </a:r>
              <a:r>
                <a:rPr lang="en-US" altLang="zh-TW" i="1"/>
                <a:t>A</a:t>
              </a:r>
              <a:r>
                <a:rPr lang="en-US" altLang="zh-TW"/>
                <a:t> = ∠</a:t>
              </a:r>
              <a:r>
                <a:rPr lang="en-US" altLang="zh-TW" i="1"/>
                <a:t>X</a:t>
              </a:r>
              <a:r>
                <a:rPr lang="en-US" altLang="zh-TW"/>
                <a:t>, ∠</a:t>
              </a:r>
              <a:r>
                <a:rPr lang="en-US" altLang="zh-TW" i="1"/>
                <a:t>B</a:t>
              </a:r>
              <a:r>
                <a:rPr lang="en-US" altLang="zh-TW"/>
                <a:t> = ∠</a:t>
              </a:r>
              <a:r>
                <a:rPr lang="en-US" altLang="zh-TW" i="1"/>
                <a:t>Y</a:t>
              </a:r>
              <a:r>
                <a:rPr lang="en-US" altLang="zh-TW"/>
                <a:t> and </a:t>
              </a:r>
              <a:r>
                <a:rPr lang="en-US" altLang="zh-TW" i="1"/>
                <a:t>BC</a:t>
              </a:r>
              <a:r>
                <a:rPr lang="en-US" altLang="zh-TW"/>
                <a:t> = </a:t>
              </a:r>
              <a:r>
                <a:rPr lang="en-US" altLang="zh-TW" i="1"/>
                <a:t>YZ</a:t>
              </a:r>
              <a:r>
                <a:rPr lang="en-US" altLang="zh-TW"/>
                <a:t>, </a:t>
              </a:r>
              <a:br>
                <a:rPr lang="en-US" altLang="zh-TW"/>
              </a:br>
              <a:r>
                <a:rPr lang="en-US" altLang="zh-TW"/>
                <a:t>then </a:t>
              </a:r>
              <a:r>
                <a:rPr lang="en-US" altLang="zh-TW">
                  <a:sym typeface="Symbol" pitchFamily="18" charset="2"/>
                </a:rPr>
                <a:t>△</a:t>
              </a:r>
              <a:r>
                <a:rPr lang="en-US" altLang="zh-TW" i="1"/>
                <a:t>ABC</a:t>
              </a:r>
              <a:r>
                <a:rPr lang="en-US" altLang="zh-TW"/>
                <a:t> </a:t>
              </a:r>
              <a:r>
                <a:rPr lang="en-US" altLang="zh-TW">
                  <a:sym typeface="Symbol" pitchFamily="18" charset="2"/>
                </a:rPr>
                <a:t></a:t>
              </a:r>
              <a:r>
                <a:rPr lang="en-US" altLang="zh-TW"/>
                <a:t> </a:t>
              </a:r>
              <a:r>
                <a:rPr lang="en-US" altLang="zh-TW">
                  <a:sym typeface="Symbol" pitchFamily="18" charset="2"/>
                </a:rPr>
                <a:t>△</a:t>
              </a:r>
              <a:r>
                <a:rPr lang="en-US" altLang="zh-TW" i="1"/>
                <a:t>XYZ</a:t>
              </a:r>
              <a:r>
                <a:rPr lang="en-US" altLang="zh-TW"/>
                <a:t>.</a:t>
              </a:r>
            </a:p>
            <a:p>
              <a:pPr marL="495300" indent="-495300" algn="l">
                <a:lnSpc>
                  <a:spcPct val="200000"/>
                </a:lnSpc>
              </a:pPr>
              <a:r>
                <a:rPr lang="en-US" altLang="zh-TW"/>
                <a:t>	【</a:t>
              </a:r>
              <a:r>
                <a:rPr lang="en-US" altLang="zh-TW" i="1"/>
                <a:t>Reference: AAS</a:t>
              </a:r>
              <a:r>
                <a:rPr lang="en-US" altLang="zh-TW"/>
                <a:t>】</a:t>
              </a:r>
            </a:p>
          </p:txBody>
        </p:sp>
        <p:grpSp>
          <p:nvGrpSpPr>
            <p:cNvPr id="78891" name="Group 43"/>
            <p:cNvGrpSpPr>
              <a:grpSpLocks/>
            </p:cNvGrpSpPr>
            <p:nvPr/>
          </p:nvGrpSpPr>
          <p:grpSpPr bwMode="auto">
            <a:xfrm>
              <a:off x="2633" y="1626"/>
              <a:ext cx="2531" cy="944"/>
              <a:chOff x="2633" y="1626"/>
              <a:chExt cx="2531" cy="944"/>
            </a:xfrm>
          </p:grpSpPr>
          <p:sp>
            <p:nvSpPr>
              <p:cNvPr id="78866" name="AutoShape 18"/>
              <p:cNvSpPr>
                <a:spLocks noChangeArrowheads="1"/>
              </p:cNvSpPr>
              <p:nvPr/>
            </p:nvSpPr>
            <p:spPr bwMode="auto">
              <a:xfrm>
                <a:off x="2836" y="1880"/>
                <a:ext cx="852" cy="524"/>
              </a:xfrm>
              <a:prstGeom prst="triangle">
                <a:avLst>
                  <a:gd name="adj" fmla="val 72065"/>
                </a:avLst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8870" name="Rectangle 22"/>
              <p:cNvSpPr>
                <a:spLocks noChangeArrowheads="1"/>
              </p:cNvSpPr>
              <p:nvPr/>
            </p:nvSpPr>
            <p:spPr bwMode="auto">
              <a:xfrm>
                <a:off x="3357" y="1626"/>
                <a:ext cx="22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C</a:t>
                </a:r>
              </a:p>
            </p:txBody>
          </p:sp>
          <p:sp>
            <p:nvSpPr>
              <p:cNvPr id="78871" name="Rectangle 23"/>
              <p:cNvSpPr>
                <a:spLocks noChangeArrowheads="1"/>
              </p:cNvSpPr>
              <p:nvPr/>
            </p:nvSpPr>
            <p:spPr bwMode="auto">
              <a:xfrm>
                <a:off x="2633" y="2262"/>
                <a:ext cx="22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A</a:t>
                </a:r>
              </a:p>
            </p:txBody>
          </p:sp>
          <p:sp>
            <p:nvSpPr>
              <p:cNvPr id="78872" name="Rectangle 24"/>
              <p:cNvSpPr>
                <a:spLocks noChangeArrowheads="1"/>
              </p:cNvSpPr>
              <p:nvPr/>
            </p:nvSpPr>
            <p:spPr bwMode="auto">
              <a:xfrm>
                <a:off x="3649" y="2238"/>
                <a:ext cx="24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B</a:t>
                </a:r>
              </a:p>
            </p:txBody>
          </p:sp>
          <p:sp>
            <p:nvSpPr>
              <p:cNvPr id="78873" name="Arc 25"/>
              <p:cNvSpPr>
                <a:spLocks/>
              </p:cNvSpPr>
              <p:nvPr/>
            </p:nvSpPr>
            <p:spPr bwMode="auto">
              <a:xfrm>
                <a:off x="2850" y="2304"/>
                <a:ext cx="144" cy="100"/>
              </a:xfrm>
              <a:custGeom>
                <a:avLst/>
                <a:gdLst>
                  <a:gd name="G0" fmla="+- 0 0 0"/>
                  <a:gd name="G1" fmla="+- 14933 0 0"/>
                  <a:gd name="G2" fmla="+- 21600 0 0"/>
                  <a:gd name="T0" fmla="*/ 15607 w 21594"/>
                  <a:gd name="T1" fmla="*/ 0 h 14933"/>
                  <a:gd name="T2" fmla="*/ 21594 w 21594"/>
                  <a:gd name="T3" fmla="*/ 14433 h 14933"/>
                  <a:gd name="T4" fmla="*/ 0 w 21594"/>
                  <a:gd name="T5" fmla="*/ 14933 h 14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4" h="14933" fill="none" extrusionOk="0">
                    <a:moveTo>
                      <a:pt x="15606" y="0"/>
                    </a:moveTo>
                    <a:cubicBezTo>
                      <a:pt x="19333" y="3895"/>
                      <a:pt x="21469" y="9043"/>
                      <a:pt x="21594" y="14432"/>
                    </a:cubicBezTo>
                  </a:path>
                  <a:path w="21594" h="14933" stroke="0" extrusionOk="0">
                    <a:moveTo>
                      <a:pt x="15606" y="0"/>
                    </a:moveTo>
                    <a:cubicBezTo>
                      <a:pt x="19333" y="3895"/>
                      <a:pt x="21469" y="9043"/>
                      <a:pt x="21594" y="14432"/>
                    </a:cubicBezTo>
                    <a:lnTo>
                      <a:pt x="0" y="14933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8874" name="Arc 26"/>
              <p:cNvSpPr>
                <a:spLocks/>
              </p:cNvSpPr>
              <p:nvPr/>
            </p:nvSpPr>
            <p:spPr bwMode="auto">
              <a:xfrm>
                <a:off x="3605" y="2319"/>
                <a:ext cx="67" cy="80"/>
              </a:xfrm>
              <a:custGeom>
                <a:avLst/>
                <a:gdLst>
                  <a:gd name="G0" fmla="+- 21600 0 0"/>
                  <a:gd name="G1" fmla="+- 20807 0 0"/>
                  <a:gd name="G2" fmla="+- 21600 0 0"/>
                  <a:gd name="T0" fmla="*/ 507 w 21600"/>
                  <a:gd name="T1" fmla="*/ 25461 h 25461"/>
                  <a:gd name="T2" fmla="*/ 15803 w 21600"/>
                  <a:gd name="T3" fmla="*/ 0 h 25461"/>
                  <a:gd name="T4" fmla="*/ 21600 w 21600"/>
                  <a:gd name="T5" fmla="*/ 20807 h 25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461" fill="none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</a:path>
                  <a:path w="21600" h="25461" stroke="0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  <a:lnTo>
                      <a:pt x="21600" y="20807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8875" name="Arc 27"/>
              <p:cNvSpPr>
                <a:spLocks/>
              </p:cNvSpPr>
              <p:nvPr/>
            </p:nvSpPr>
            <p:spPr bwMode="auto">
              <a:xfrm>
                <a:off x="3579" y="2291"/>
                <a:ext cx="90" cy="108"/>
              </a:xfrm>
              <a:custGeom>
                <a:avLst/>
                <a:gdLst>
                  <a:gd name="G0" fmla="+- 21600 0 0"/>
                  <a:gd name="G1" fmla="+- 20807 0 0"/>
                  <a:gd name="G2" fmla="+- 21600 0 0"/>
                  <a:gd name="T0" fmla="*/ 507 w 21600"/>
                  <a:gd name="T1" fmla="*/ 25461 h 25461"/>
                  <a:gd name="T2" fmla="*/ 15803 w 21600"/>
                  <a:gd name="T3" fmla="*/ 0 h 25461"/>
                  <a:gd name="T4" fmla="*/ 21600 w 21600"/>
                  <a:gd name="T5" fmla="*/ 20807 h 25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461" fill="none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</a:path>
                  <a:path w="21600" h="25461" stroke="0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  <a:lnTo>
                      <a:pt x="21600" y="20807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8877" name="AutoShape 29"/>
              <p:cNvSpPr>
                <a:spLocks noChangeArrowheads="1"/>
              </p:cNvSpPr>
              <p:nvPr/>
            </p:nvSpPr>
            <p:spPr bwMode="auto">
              <a:xfrm>
                <a:off x="4108" y="1880"/>
                <a:ext cx="852" cy="524"/>
              </a:xfrm>
              <a:prstGeom prst="triangle">
                <a:avLst>
                  <a:gd name="adj" fmla="val 72065"/>
                </a:avLst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78878" name="Group 30"/>
              <p:cNvGrpSpPr>
                <a:grpSpLocks/>
              </p:cNvGrpSpPr>
              <p:nvPr/>
            </p:nvGrpSpPr>
            <p:grpSpPr bwMode="auto">
              <a:xfrm rot="-6983282">
                <a:off x="4832" y="2108"/>
                <a:ext cx="24" cy="80"/>
                <a:chOff x="1528" y="3032"/>
                <a:chExt cx="24" cy="80"/>
              </a:xfrm>
            </p:grpSpPr>
            <p:sp>
              <p:nvSpPr>
                <p:cNvPr id="78879" name="Line 31"/>
                <p:cNvSpPr>
                  <a:spLocks noChangeShapeType="1"/>
                </p:cNvSpPr>
                <p:nvPr/>
              </p:nvSpPr>
              <p:spPr bwMode="auto">
                <a:xfrm>
                  <a:off x="1528" y="3032"/>
                  <a:ext cx="0" cy="80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8880" name="Line 32"/>
                <p:cNvSpPr>
                  <a:spLocks noChangeShapeType="1"/>
                </p:cNvSpPr>
                <p:nvPr/>
              </p:nvSpPr>
              <p:spPr bwMode="auto">
                <a:xfrm>
                  <a:off x="1552" y="3032"/>
                  <a:ext cx="0" cy="80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78881" name="Rectangle 33"/>
              <p:cNvSpPr>
                <a:spLocks noChangeArrowheads="1"/>
              </p:cNvSpPr>
              <p:nvPr/>
            </p:nvSpPr>
            <p:spPr bwMode="auto">
              <a:xfrm>
                <a:off x="4629" y="1626"/>
                <a:ext cx="21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Z</a:t>
                </a:r>
              </a:p>
            </p:txBody>
          </p:sp>
          <p:sp>
            <p:nvSpPr>
              <p:cNvPr id="78882" name="Rectangle 34"/>
              <p:cNvSpPr>
                <a:spLocks noChangeArrowheads="1"/>
              </p:cNvSpPr>
              <p:nvPr/>
            </p:nvSpPr>
            <p:spPr bwMode="auto">
              <a:xfrm>
                <a:off x="3905" y="2262"/>
                <a:ext cx="22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X</a:t>
                </a:r>
              </a:p>
            </p:txBody>
          </p:sp>
          <p:sp>
            <p:nvSpPr>
              <p:cNvPr id="78883" name="Rectangle 35"/>
              <p:cNvSpPr>
                <a:spLocks noChangeArrowheads="1"/>
              </p:cNvSpPr>
              <p:nvPr/>
            </p:nvSpPr>
            <p:spPr bwMode="auto">
              <a:xfrm>
                <a:off x="4921" y="2238"/>
                <a:ext cx="24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Y</a:t>
                </a:r>
              </a:p>
            </p:txBody>
          </p:sp>
          <p:sp>
            <p:nvSpPr>
              <p:cNvPr id="78884" name="Arc 36"/>
              <p:cNvSpPr>
                <a:spLocks/>
              </p:cNvSpPr>
              <p:nvPr/>
            </p:nvSpPr>
            <p:spPr bwMode="auto">
              <a:xfrm>
                <a:off x="4122" y="2304"/>
                <a:ext cx="144" cy="100"/>
              </a:xfrm>
              <a:custGeom>
                <a:avLst/>
                <a:gdLst>
                  <a:gd name="G0" fmla="+- 0 0 0"/>
                  <a:gd name="G1" fmla="+- 14933 0 0"/>
                  <a:gd name="G2" fmla="+- 21600 0 0"/>
                  <a:gd name="T0" fmla="*/ 15607 w 21594"/>
                  <a:gd name="T1" fmla="*/ 0 h 14933"/>
                  <a:gd name="T2" fmla="*/ 21594 w 21594"/>
                  <a:gd name="T3" fmla="*/ 14433 h 14933"/>
                  <a:gd name="T4" fmla="*/ 0 w 21594"/>
                  <a:gd name="T5" fmla="*/ 14933 h 14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4" h="14933" fill="none" extrusionOk="0">
                    <a:moveTo>
                      <a:pt x="15606" y="0"/>
                    </a:moveTo>
                    <a:cubicBezTo>
                      <a:pt x="19333" y="3895"/>
                      <a:pt x="21469" y="9043"/>
                      <a:pt x="21594" y="14432"/>
                    </a:cubicBezTo>
                  </a:path>
                  <a:path w="21594" h="14933" stroke="0" extrusionOk="0">
                    <a:moveTo>
                      <a:pt x="15606" y="0"/>
                    </a:moveTo>
                    <a:cubicBezTo>
                      <a:pt x="19333" y="3895"/>
                      <a:pt x="21469" y="9043"/>
                      <a:pt x="21594" y="14432"/>
                    </a:cubicBezTo>
                    <a:lnTo>
                      <a:pt x="0" y="14933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8885" name="Arc 37"/>
              <p:cNvSpPr>
                <a:spLocks/>
              </p:cNvSpPr>
              <p:nvPr/>
            </p:nvSpPr>
            <p:spPr bwMode="auto">
              <a:xfrm>
                <a:off x="4877" y="2319"/>
                <a:ext cx="67" cy="80"/>
              </a:xfrm>
              <a:custGeom>
                <a:avLst/>
                <a:gdLst>
                  <a:gd name="G0" fmla="+- 21600 0 0"/>
                  <a:gd name="G1" fmla="+- 20807 0 0"/>
                  <a:gd name="G2" fmla="+- 21600 0 0"/>
                  <a:gd name="T0" fmla="*/ 507 w 21600"/>
                  <a:gd name="T1" fmla="*/ 25461 h 25461"/>
                  <a:gd name="T2" fmla="*/ 15803 w 21600"/>
                  <a:gd name="T3" fmla="*/ 0 h 25461"/>
                  <a:gd name="T4" fmla="*/ 21600 w 21600"/>
                  <a:gd name="T5" fmla="*/ 20807 h 25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461" fill="none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</a:path>
                  <a:path w="21600" h="25461" stroke="0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  <a:lnTo>
                      <a:pt x="21600" y="20807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8886" name="Arc 38"/>
              <p:cNvSpPr>
                <a:spLocks/>
              </p:cNvSpPr>
              <p:nvPr/>
            </p:nvSpPr>
            <p:spPr bwMode="auto">
              <a:xfrm>
                <a:off x="4851" y="2291"/>
                <a:ext cx="90" cy="108"/>
              </a:xfrm>
              <a:custGeom>
                <a:avLst/>
                <a:gdLst>
                  <a:gd name="G0" fmla="+- 21600 0 0"/>
                  <a:gd name="G1" fmla="+- 20807 0 0"/>
                  <a:gd name="G2" fmla="+- 21600 0 0"/>
                  <a:gd name="T0" fmla="*/ 507 w 21600"/>
                  <a:gd name="T1" fmla="*/ 25461 h 25461"/>
                  <a:gd name="T2" fmla="*/ 15803 w 21600"/>
                  <a:gd name="T3" fmla="*/ 0 h 25461"/>
                  <a:gd name="T4" fmla="*/ 21600 w 21600"/>
                  <a:gd name="T5" fmla="*/ 20807 h 25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461" fill="none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</a:path>
                  <a:path w="21600" h="25461" stroke="0" extrusionOk="0">
                    <a:moveTo>
                      <a:pt x="507" y="25460"/>
                    </a:moveTo>
                    <a:cubicBezTo>
                      <a:pt x="170" y="23932"/>
                      <a:pt x="0" y="22372"/>
                      <a:pt x="0" y="20807"/>
                    </a:cubicBezTo>
                    <a:cubicBezTo>
                      <a:pt x="-1" y="11110"/>
                      <a:pt x="6461" y="2601"/>
                      <a:pt x="15802" y="-1"/>
                    </a:cubicBezTo>
                    <a:lnTo>
                      <a:pt x="21600" y="20807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78888" name="Group 40"/>
              <p:cNvGrpSpPr>
                <a:grpSpLocks/>
              </p:cNvGrpSpPr>
              <p:nvPr/>
            </p:nvGrpSpPr>
            <p:grpSpPr bwMode="auto">
              <a:xfrm rot="-6983282">
                <a:off x="3568" y="2108"/>
                <a:ext cx="24" cy="80"/>
                <a:chOff x="1528" y="3032"/>
                <a:chExt cx="24" cy="80"/>
              </a:xfrm>
            </p:grpSpPr>
            <p:sp>
              <p:nvSpPr>
                <p:cNvPr id="78889" name="Line 41"/>
                <p:cNvSpPr>
                  <a:spLocks noChangeShapeType="1"/>
                </p:cNvSpPr>
                <p:nvPr/>
              </p:nvSpPr>
              <p:spPr bwMode="auto">
                <a:xfrm>
                  <a:off x="1528" y="3032"/>
                  <a:ext cx="0" cy="80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8890" name="Line 42"/>
                <p:cNvSpPr>
                  <a:spLocks noChangeShapeType="1"/>
                </p:cNvSpPr>
                <p:nvPr/>
              </p:nvSpPr>
              <p:spPr bwMode="auto">
                <a:xfrm>
                  <a:off x="1552" y="3032"/>
                  <a:ext cx="0" cy="80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JKL_Louis\JKP04_05 牛津初中數學\Quick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593725"/>
            <a:ext cx="1733550" cy="646113"/>
          </a:xfrm>
          <a:prstGeom prst="rect">
            <a:avLst/>
          </a:prstGeom>
          <a:noFill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79400" y="1211263"/>
            <a:ext cx="8623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Determine which pair(s) of triangles in the following are congruent.</a:t>
            </a:r>
          </a:p>
        </p:txBody>
      </p:sp>
      <p:sp>
        <p:nvSpPr>
          <p:cNvPr id="757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7578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51E65A0C-7A2F-4965-87AA-1AA762E73DFE}" type="slidenum">
              <a:rPr lang="en-US" altLang="zh-TW" sz="1400" b="1"/>
              <a:pPr algn="r">
                <a:spcBef>
                  <a:spcPct val="50000"/>
                </a:spcBef>
              </a:pPr>
              <a:t>26</a:t>
            </a:fld>
            <a:r>
              <a:rPr lang="en-US" altLang="zh-TW" sz="1400" b="1"/>
              <a:t>)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pic>
        <p:nvPicPr>
          <p:cNvPr id="75785" name="Picture 9" descr="C:\JKL_Louis\JKP04_05 牛津初中數學\Solu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4295775"/>
            <a:ext cx="1376363" cy="303213"/>
          </a:xfrm>
          <a:prstGeom prst="rect">
            <a:avLst/>
          </a:prstGeom>
          <a:noFill/>
        </p:spPr>
      </p:pic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444500" y="4503738"/>
            <a:ext cx="38115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TW"/>
              <a:t>In the figure, because of </a:t>
            </a:r>
            <a:r>
              <a:rPr lang="en-US" altLang="zh-TW" i="1"/>
              <a:t>ASA</a:t>
            </a:r>
            <a:r>
              <a:rPr lang="en-US" altLang="zh-TW"/>
              <a:t>,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44500" y="4991100"/>
            <a:ext cx="655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TW"/>
              <a:t>(I) and (IV) are a pair of congruent triangles;</a:t>
            </a:r>
          </a:p>
          <a:p>
            <a:pPr algn="l">
              <a:lnSpc>
                <a:spcPct val="150000"/>
              </a:lnSpc>
            </a:pPr>
            <a:r>
              <a:rPr lang="en-US" altLang="zh-TW"/>
              <a:t>(II) and (III) are another pair of congruent triangles.</a:t>
            </a:r>
          </a:p>
        </p:txBody>
      </p:sp>
      <p:grpSp>
        <p:nvGrpSpPr>
          <p:cNvPr id="75817" name="Group 41"/>
          <p:cNvGrpSpPr>
            <a:grpSpLocks/>
          </p:cNvGrpSpPr>
          <p:nvPr/>
        </p:nvGrpSpPr>
        <p:grpSpPr bwMode="auto">
          <a:xfrm>
            <a:off x="596900" y="1892300"/>
            <a:ext cx="7845425" cy="2247900"/>
            <a:chOff x="376" y="1192"/>
            <a:chExt cx="4942" cy="1416"/>
          </a:xfrm>
        </p:grpSpPr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692" y="2205"/>
              <a:ext cx="30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(I)</a:t>
              </a:r>
            </a:p>
          </p:txBody>
        </p:sp>
        <p:sp>
          <p:nvSpPr>
            <p:cNvPr id="75790" name="Text Box 14"/>
            <p:cNvSpPr txBox="1">
              <a:spLocks noChangeArrowheads="1"/>
            </p:cNvSpPr>
            <p:nvPr/>
          </p:nvSpPr>
          <p:spPr bwMode="auto">
            <a:xfrm>
              <a:off x="1948" y="2205"/>
              <a:ext cx="37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(II)</a:t>
              </a:r>
            </a:p>
          </p:txBody>
        </p:sp>
        <p:sp>
          <p:nvSpPr>
            <p:cNvPr id="75791" name="Text Box 15"/>
            <p:cNvSpPr txBox="1">
              <a:spLocks noChangeArrowheads="1"/>
            </p:cNvSpPr>
            <p:nvPr/>
          </p:nvSpPr>
          <p:spPr bwMode="auto">
            <a:xfrm>
              <a:off x="3420" y="2205"/>
              <a:ext cx="43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(III)</a:t>
              </a:r>
            </a:p>
          </p:txBody>
        </p:sp>
        <p:sp>
          <p:nvSpPr>
            <p:cNvPr id="75792" name="Text Box 16"/>
            <p:cNvSpPr txBox="1">
              <a:spLocks noChangeArrowheads="1"/>
            </p:cNvSpPr>
            <p:nvPr/>
          </p:nvSpPr>
          <p:spPr bwMode="auto">
            <a:xfrm>
              <a:off x="4658" y="2205"/>
              <a:ext cx="44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(IV)</a:t>
              </a:r>
            </a:p>
          </p:txBody>
        </p:sp>
        <p:grpSp>
          <p:nvGrpSpPr>
            <p:cNvPr id="75810" name="Group 34"/>
            <p:cNvGrpSpPr>
              <a:grpSpLocks/>
            </p:cNvGrpSpPr>
            <p:nvPr/>
          </p:nvGrpSpPr>
          <p:grpSpPr bwMode="auto">
            <a:xfrm>
              <a:off x="376" y="1480"/>
              <a:ext cx="887" cy="753"/>
              <a:chOff x="376" y="1480"/>
              <a:chExt cx="887" cy="753"/>
            </a:xfrm>
          </p:grpSpPr>
          <p:sp>
            <p:nvSpPr>
              <p:cNvPr id="75809" name="Freeform 33"/>
              <p:cNvSpPr>
                <a:spLocks/>
              </p:cNvSpPr>
              <p:nvPr/>
            </p:nvSpPr>
            <p:spPr bwMode="auto">
              <a:xfrm>
                <a:off x="416" y="1508"/>
                <a:ext cx="792" cy="584"/>
              </a:xfrm>
              <a:custGeom>
                <a:avLst/>
                <a:gdLst/>
                <a:ahLst/>
                <a:cxnLst>
                  <a:cxn ang="0">
                    <a:pos x="0" y="584"/>
                  </a:cxn>
                  <a:cxn ang="0">
                    <a:pos x="792" y="584"/>
                  </a:cxn>
                  <a:cxn ang="0">
                    <a:pos x="584" y="0"/>
                  </a:cxn>
                  <a:cxn ang="0">
                    <a:pos x="0" y="584"/>
                  </a:cxn>
                </a:cxnLst>
                <a:rect l="0" t="0" r="r" b="b"/>
                <a:pathLst>
                  <a:path w="792" h="584">
                    <a:moveTo>
                      <a:pt x="0" y="584"/>
                    </a:moveTo>
                    <a:lnTo>
                      <a:pt x="792" y="584"/>
                    </a:lnTo>
                    <a:lnTo>
                      <a:pt x="584" y="0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5805" name="Picture 29" descr="D:\Oxford\PPT\S1_ch11\11A_p182fig1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6" y="1480"/>
                <a:ext cx="887" cy="753"/>
              </a:xfrm>
              <a:prstGeom prst="rect">
                <a:avLst/>
              </a:prstGeom>
              <a:noFill/>
            </p:spPr>
          </p:pic>
        </p:grpSp>
        <p:grpSp>
          <p:nvGrpSpPr>
            <p:cNvPr id="75812" name="Group 36"/>
            <p:cNvGrpSpPr>
              <a:grpSpLocks/>
            </p:cNvGrpSpPr>
            <p:nvPr/>
          </p:nvGrpSpPr>
          <p:grpSpPr bwMode="auto">
            <a:xfrm>
              <a:off x="1452" y="1192"/>
              <a:ext cx="1573" cy="1182"/>
              <a:chOff x="1452" y="1192"/>
              <a:chExt cx="1573" cy="1182"/>
            </a:xfrm>
          </p:grpSpPr>
          <p:sp>
            <p:nvSpPr>
              <p:cNvPr id="75811" name="Freeform 35"/>
              <p:cNvSpPr>
                <a:spLocks/>
              </p:cNvSpPr>
              <p:nvPr/>
            </p:nvSpPr>
            <p:spPr bwMode="auto">
              <a:xfrm>
                <a:off x="1504" y="1224"/>
                <a:ext cx="1472" cy="1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6" y="628"/>
                  </a:cxn>
                  <a:cxn ang="0">
                    <a:pos x="1472" y="1100"/>
                  </a:cxn>
                  <a:cxn ang="0">
                    <a:pos x="0" y="0"/>
                  </a:cxn>
                </a:cxnLst>
                <a:rect l="0" t="0" r="r" b="b"/>
                <a:pathLst>
                  <a:path w="1472" h="1100">
                    <a:moveTo>
                      <a:pt x="0" y="0"/>
                    </a:moveTo>
                    <a:lnTo>
                      <a:pt x="276" y="628"/>
                    </a:lnTo>
                    <a:lnTo>
                      <a:pt x="1472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5806" name="Picture 30" descr="D:\Oxford\PPT\S1_ch11\11A_p182fig17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52" y="1192"/>
                <a:ext cx="1573" cy="1182"/>
              </a:xfrm>
              <a:prstGeom prst="rect">
                <a:avLst/>
              </a:prstGeom>
              <a:noFill/>
            </p:spPr>
          </p:pic>
        </p:grpSp>
        <p:grpSp>
          <p:nvGrpSpPr>
            <p:cNvPr id="75814" name="Group 38"/>
            <p:cNvGrpSpPr>
              <a:grpSpLocks/>
            </p:cNvGrpSpPr>
            <p:nvPr/>
          </p:nvGrpSpPr>
          <p:grpSpPr bwMode="auto">
            <a:xfrm>
              <a:off x="2708" y="1268"/>
              <a:ext cx="1671" cy="1094"/>
              <a:chOff x="2708" y="1268"/>
              <a:chExt cx="1671" cy="1094"/>
            </a:xfrm>
          </p:grpSpPr>
          <p:sp>
            <p:nvSpPr>
              <p:cNvPr id="75813" name="Freeform 37"/>
              <p:cNvSpPr>
                <a:spLocks/>
              </p:cNvSpPr>
              <p:nvPr/>
            </p:nvSpPr>
            <p:spPr bwMode="auto">
              <a:xfrm>
                <a:off x="2748" y="1396"/>
                <a:ext cx="1580" cy="91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580" y="916"/>
                  </a:cxn>
                  <a:cxn ang="0">
                    <a:pos x="652" y="0"/>
                  </a:cxn>
                  <a:cxn ang="0">
                    <a:pos x="0" y="4"/>
                  </a:cxn>
                </a:cxnLst>
                <a:rect l="0" t="0" r="r" b="b"/>
                <a:pathLst>
                  <a:path w="1580" h="916">
                    <a:moveTo>
                      <a:pt x="0" y="4"/>
                    </a:moveTo>
                    <a:lnTo>
                      <a:pt x="1580" y="916"/>
                    </a:lnTo>
                    <a:lnTo>
                      <a:pt x="65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5807" name="Picture 31" descr="D:\Oxford\PPT\S1_ch11\11A_p182fig18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08" y="1268"/>
                <a:ext cx="1671" cy="1094"/>
              </a:xfrm>
              <a:prstGeom prst="rect">
                <a:avLst/>
              </a:prstGeom>
              <a:noFill/>
            </p:spPr>
          </p:pic>
        </p:grpSp>
        <p:grpSp>
          <p:nvGrpSpPr>
            <p:cNvPr id="75816" name="Group 40"/>
            <p:cNvGrpSpPr>
              <a:grpSpLocks/>
            </p:cNvGrpSpPr>
            <p:nvPr/>
          </p:nvGrpSpPr>
          <p:grpSpPr bwMode="auto">
            <a:xfrm>
              <a:off x="4600" y="1464"/>
              <a:ext cx="718" cy="845"/>
              <a:chOff x="4600" y="1456"/>
              <a:chExt cx="718" cy="845"/>
            </a:xfrm>
          </p:grpSpPr>
          <p:sp>
            <p:nvSpPr>
              <p:cNvPr id="75815" name="Freeform 39"/>
              <p:cNvSpPr>
                <a:spLocks/>
              </p:cNvSpPr>
              <p:nvPr/>
            </p:nvSpPr>
            <p:spPr bwMode="auto">
              <a:xfrm>
                <a:off x="4700" y="1464"/>
                <a:ext cx="592" cy="8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92" y="216"/>
                  </a:cxn>
                  <a:cxn ang="0">
                    <a:pos x="0" y="800"/>
                  </a:cxn>
                  <a:cxn ang="0">
                    <a:pos x="4" y="0"/>
                  </a:cxn>
                </a:cxnLst>
                <a:rect l="0" t="0" r="r" b="b"/>
                <a:pathLst>
                  <a:path w="592" h="800">
                    <a:moveTo>
                      <a:pt x="4" y="0"/>
                    </a:moveTo>
                    <a:lnTo>
                      <a:pt x="592" y="216"/>
                    </a:lnTo>
                    <a:lnTo>
                      <a:pt x="0" y="8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5808" name="Picture 32" descr="D:\Oxford\PPT\S1_ch11\11A_p182fig19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00" y="1456"/>
                <a:ext cx="718" cy="84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5818" name="Group 42"/>
          <p:cNvGrpSpPr>
            <a:grpSpLocks/>
          </p:cNvGrpSpPr>
          <p:nvPr/>
        </p:nvGrpSpPr>
        <p:grpSpPr bwMode="auto">
          <a:xfrm>
            <a:off x="520700" y="5600700"/>
            <a:ext cx="6553200" cy="571500"/>
            <a:chOff x="328" y="3472"/>
            <a:chExt cx="2824" cy="360"/>
          </a:xfrm>
        </p:grpSpPr>
        <p:sp>
          <p:nvSpPr>
            <p:cNvPr id="75819" name="Line 43"/>
            <p:cNvSpPr>
              <a:spLocks noChangeShapeType="1"/>
            </p:cNvSpPr>
            <p:nvPr/>
          </p:nvSpPr>
          <p:spPr bwMode="auto">
            <a:xfrm>
              <a:off x="328" y="3472"/>
              <a:ext cx="2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820" name="Line 44"/>
            <p:cNvSpPr>
              <a:spLocks noChangeShapeType="1"/>
            </p:cNvSpPr>
            <p:nvPr/>
          </p:nvSpPr>
          <p:spPr bwMode="auto">
            <a:xfrm>
              <a:off x="328" y="3832"/>
              <a:ext cx="2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 autoUpdateAnimBg="0"/>
      <p:bldP spid="7578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295400" y="1149350"/>
            <a:ext cx="50292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5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In the figure, equal angles are indicated with the same markings. Write down a pair of congruent triangles, and give reasons.</a:t>
            </a:r>
          </a:p>
        </p:txBody>
      </p:sp>
      <p:grpSp>
        <p:nvGrpSpPr>
          <p:cNvPr id="76806" name="Group 6"/>
          <p:cNvGrpSpPr>
            <a:grpSpLocks noChangeAspect="1"/>
          </p:cNvGrpSpPr>
          <p:nvPr/>
        </p:nvGrpSpPr>
        <p:grpSpPr bwMode="auto">
          <a:xfrm>
            <a:off x="339725" y="1330325"/>
            <a:ext cx="900113" cy="266700"/>
            <a:chOff x="1200" y="768"/>
            <a:chExt cx="2148" cy="636"/>
          </a:xfrm>
        </p:grpSpPr>
        <p:sp>
          <p:nvSpPr>
            <p:cNvPr id="76807" name="Freeform 7"/>
            <p:cNvSpPr>
              <a:spLocks noChangeAspect="1"/>
            </p:cNvSpPr>
            <p:nvPr/>
          </p:nvSpPr>
          <p:spPr bwMode="auto">
            <a:xfrm>
              <a:off x="1296" y="816"/>
              <a:ext cx="2016" cy="528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1392" y="480"/>
                </a:cxn>
                <a:cxn ang="0">
                  <a:pos x="1420" y="528"/>
                </a:cxn>
                <a:cxn ang="0">
                  <a:pos x="2016" y="528"/>
                </a:cxn>
                <a:cxn ang="0">
                  <a:pos x="2016" y="0"/>
                </a:cxn>
                <a:cxn ang="0">
                  <a:pos x="1200" y="0"/>
                </a:cxn>
                <a:cxn ang="0">
                  <a:pos x="1008" y="111"/>
                </a:cxn>
                <a:cxn ang="0">
                  <a:pos x="0" y="111"/>
                </a:cxn>
                <a:cxn ang="0">
                  <a:pos x="0" y="480"/>
                </a:cxn>
              </a:cxnLst>
              <a:rect l="0" t="0" r="r" b="b"/>
              <a:pathLst>
                <a:path w="2016" h="528">
                  <a:moveTo>
                    <a:pt x="0" y="480"/>
                  </a:moveTo>
                  <a:lnTo>
                    <a:pt x="1392" y="480"/>
                  </a:lnTo>
                  <a:lnTo>
                    <a:pt x="1420" y="528"/>
                  </a:lnTo>
                  <a:lnTo>
                    <a:pt x="2016" y="528"/>
                  </a:lnTo>
                  <a:lnTo>
                    <a:pt x="2016" y="0"/>
                  </a:lnTo>
                  <a:lnTo>
                    <a:pt x="1200" y="0"/>
                  </a:lnTo>
                  <a:lnTo>
                    <a:pt x="1008" y="111"/>
                  </a:lnTo>
                  <a:lnTo>
                    <a:pt x="0" y="111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76808" name="Picture 8" descr="D:\Oxford\PPT\Shared\level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" y="768"/>
              <a:ext cx="2148" cy="636"/>
            </a:xfrm>
            <a:prstGeom prst="rect">
              <a:avLst/>
            </a:prstGeom>
            <a:noFill/>
          </p:spPr>
        </p:pic>
      </p:grpSp>
      <p:sp>
        <p:nvSpPr>
          <p:cNvPr id="76809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7681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1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01AE850A-B234-45AD-8D96-D4AC5C07C3F4}" type="slidenum">
              <a:rPr lang="en-US" altLang="zh-TW" sz="1400" b="1"/>
              <a:pPr algn="r">
                <a:spcBef>
                  <a:spcPct val="50000"/>
                </a:spcBef>
              </a:pPr>
              <a:t>27</a:t>
            </a:fld>
            <a:r>
              <a:rPr lang="en-US" altLang="zh-TW" sz="1400" b="1"/>
              <a:t>)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pic>
        <p:nvPicPr>
          <p:cNvPr id="76822" name="Picture 22" descr="C:\JKL_Louis\JKP04_05 牛津初中數學\Solu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3648075"/>
            <a:ext cx="1376363" cy="303213"/>
          </a:xfrm>
          <a:prstGeom prst="rect">
            <a:avLst/>
          </a:prstGeom>
          <a:noFill/>
        </p:spPr>
      </p:pic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1279525" y="4060825"/>
            <a:ext cx="400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/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ABD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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ACD</a:t>
            </a:r>
            <a:r>
              <a:rPr lang="en-US" altLang="zh-TW"/>
              <a:t>  (</a:t>
            </a:r>
            <a:r>
              <a:rPr lang="en-US" altLang="zh-TW" i="1"/>
              <a:t>ASA</a:t>
            </a:r>
            <a:r>
              <a:rPr lang="en-US" altLang="zh-TW"/>
              <a:t>)</a:t>
            </a:r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1358900" y="4498975"/>
            <a:ext cx="314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6833" name="Text Box 33"/>
          <p:cNvSpPr txBox="1">
            <a:spLocks noChangeArrowheads="1"/>
          </p:cNvSpPr>
          <p:nvPr/>
        </p:nvSpPr>
        <p:spPr bwMode="auto">
          <a:xfrm>
            <a:off x="5210175" y="62928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Key Concept 11.2.3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grpSp>
        <p:nvGrpSpPr>
          <p:cNvPr id="76834" name="Group 34"/>
          <p:cNvGrpSpPr>
            <a:grpSpLocks noChangeAspect="1"/>
          </p:cNvGrpSpPr>
          <p:nvPr/>
        </p:nvGrpSpPr>
        <p:grpSpPr bwMode="auto">
          <a:xfrm>
            <a:off x="288925" y="527050"/>
            <a:ext cx="2016125" cy="677863"/>
            <a:chOff x="3216" y="336"/>
            <a:chExt cx="3174" cy="1068"/>
          </a:xfrm>
        </p:grpSpPr>
        <p:sp>
          <p:nvSpPr>
            <p:cNvPr id="76835" name="Freeform 35"/>
            <p:cNvSpPr>
              <a:spLocks noChangeAspect="1"/>
            </p:cNvSpPr>
            <p:nvPr/>
          </p:nvSpPr>
          <p:spPr bwMode="auto">
            <a:xfrm>
              <a:off x="3372" y="606"/>
              <a:ext cx="2874" cy="720"/>
            </a:xfrm>
            <a:custGeom>
              <a:avLst/>
              <a:gdLst/>
              <a:ahLst/>
              <a:cxnLst>
                <a:cxn ang="0">
                  <a:pos x="2250" y="192"/>
                </a:cxn>
                <a:cxn ang="0">
                  <a:pos x="2874" y="192"/>
                </a:cxn>
                <a:cxn ang="0">
                  <a:pos x="2874" y="720"/>
                </a:cxn>
                <a:cxn ang="0">
                  <a:pos x="2250" y="720"/>
                </a:cxn>
                <a:cxn ang="0">
                  <a:pos x="2250" y="432"/>
                </a:cxn>
                <a:cxn ang="0">
                  <a:pos x="1626" y="432"/>
                </a:cxn>
                <a:cxn ang="0">
                  <a:pos x="1571" y="528"/>
                </a:cxn>
                <a:cxn ang="0">
                  <a:pos x="138" y="528"/>
                </a:cxn>
                <a:cxn ang="0">
                  <a:pos x="0" y="288"/>
                </a:cxn>
                <a:cxn ang="0">
                  <a:pos x="166" y="0"/>
                </a:cxn>
                <a:cxn ang="0">
                  <a:pos x="2346" y="0"/>
                </a:cxn>
                <a:cxn ang="0">
                  <a:pos x="2250" y="192"/>
                </a:cxn>
              </a:cxnLst>
              <a:rect l="0" t="0" r="r" b="b"/>
              <a:pathLst>
                <a:path w="2874" h="720">
                  <a:moveTo>
                    <a:pt x="2250" y="192"/>
                  </a:moveTo>
                  <a:lnTo>
                    <a:pt x="2874" y="192"/>
                  </a:lnTo>
                  <a:lnTo>
                    <a:pt x="2874" y="720"/>
                  </a:lnTo>
                  <a:lnTo>
                    <a:pt x="2250" y="720"/>
                  </a:lnTo>
                  <a:lnTo>
                    <a:pt x="2250" y="432"/>
                  </a:lnTo>
                  <a:lnTo>
                    <a:pt x="1626" y="432"/>
                  </a:lnTo>
                  <a:lnTo>
                    <a:pt x="1571" y="528"/>
                  </a:lnTo>
                  <a:lnTo>
                    <a:pt x="138" y="528"/>
                  </a:lnTo>
                  <a:lnTo>
                    <a:pt x="0" y="288"/>
                  </a:lnTo>
                  <a:lnTo>
                    <a:pt x="166" y="0"/>
                  </a:lnTo>
                  <a:lnTo>
                    <a:pt x="2346" y="0"/>
                  </a:lnTo>
                  <a:lnTo>
                    <a:pt x="2250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76836" name="Picture 36" descr="D:\Oxford\PPT\Shared\example_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36"/>
              <a:ext cx="3174" cy="1068"/>
            </a:xfrm>
            <a:prstGeom prst="rect">
              <a:avLst/>
            </a:prstGeom>
            <a:noFill/>
          </p:spPr>
        </p:pic>
      </p:grpSp>
      <p:grpSp>
        <p:nvGrpSpPr>
          <p:cNvPr id="76847" name="Group 47"/>
          <p:cNvGrpSpPr>
            <a:grpSpLocks/>
          </p:cNvGrpSpPr>
          <p:nvPr/>
        </p:nvGrpSpPr>
        <p:grpSpPr bwMode="auto">
          <a:xfrm>
            <a:off x="6394450" y="1384300"/>
            <a:ext cx="2393950" cy="2101850"/>
            <a:chOff x="4028" y="872"/>
            <a:chExt cx="1508" cy="1324"/>
          </a:xfrm>
        </p:grpSpPr>
        <p:sp>
          <p:nvSpPr>
            <p:cNvPr id="76838" name="Freeform 38"/>
            <p:cNvSpPr>
              <a:spLocks/>
            </p:cNvSpPr>
            <p:nvPr/>
          </p:nvSpPr>
          <p:spPr bwMode="auto">
            <a:xfrm>
              <a:off x="4179" y="935"/>
              <a:ext cx="1170" cy="106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43" y="1068"/>
                </a:cxn>
                <a:cxn ang="0">
                  <a:pos x="654" y="426"/>
                </a:cxn>
                <a:cxn ang="0">
                  <a:pos x="1170" y="0"/>
                </a:cxn>
                <a:cxn ang="0">
                  <a:pos x="0" y="42"/>
                </a:cxn>
              </a:cxnLst>
              <a:rect l="0" t="0" r="r" b="b"/>
              <a:pathLst>
                <a:path w="1170" h="1068">
                  <a:moveTo>
                    <a:pt x="0" y="42"/>
                  </a:moveTo>
                  <a:lnTo>
                    <a:pt x="543" y="1068"/>
                  </a:lnTo>
                  <a:lnTo>
                    <a:pt x="654" y="426"/>
                  </a:lnTo>
                  <a:lnTo>
                    <a:pt x="117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pic>
          <p:nvPicPr>
            <p:cNvPr id="76837" name="Picture 37" descr="D:\Oxford\PPT\S1_ch11\11A_p182fig2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28" y="872"/>
              <a:ext cx="1508" cy="1324"/>
            </a:xfrm>
            <a:prstGeom prst="rect">
              <a:avLst/>
            </a:prstGeom>
            <a:noFill/>
          </p:spPr>
        </p:pic>
      </p:grpSp>
      <p:grpSp>
        <p:nvGrpSpPr>
          <p:cNvPr id="76848" name="Group 48"/>
          <p:cNvGrpSpPr>
            <a:grpSpLocks/>
          </p:cNvGrpSpPr>
          <p:nvPr/>
        </p:nvGrpSpPr>
        <p:grpSpPr bwMode="auto">
          <a:xfrm>
            <a:off x="406400" y="4789488"/>
            <a:ext cx="6473825" cy="1370012"/>
            <a:chOff x="256" y="3017"/>
            <a:chExt cx="4078" cy="863"/>
          </a:xfrm>
        </p:grpSpPr>
        <p:sp>
          <p:nvSpPr>
            <p:cNvPr id="76842" name="AutoShape 42"/>
            <p:cNvSpPr>
              <a:spLocks noChangeArrowheads="1"/>
            </p:cNvSpPr>
            <p:nvPr/>
          </p:nvSpPr>
          <p:spPr bwMode="auto">
            <a:xfrm>
              <a:off x="256" y="3017"/>
              <a:ext cx="1854" cy="335"/>
            </a:xfrm>
            <a:prstGeom prst="roundRect">
              <a:avLst>
                <a:gd name="adj" fmla="val 22870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43" name="Rectangle 43"/>
            <p:cNvSpPr>
              <a:spLocks noChangeArrowheads="1"/>
            </p:cNvSpPr>
            <p:nvPr/>
          </p:nvSpPr>
          <p:spPr bwMode="auto">
            <a:xfrm>
              <a:off x="256" y="3291"/>
              <a:ext cx="4024" cy="509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44" name="Rectangle 44"/>
            <p:cNvSpPr>
              <a:spLocks noChangeArrowheads="1"/>
            </p:cNvSpPr>
            <p:nvPr/>
          </p:nvSpPr>
          <p:spPr bwMode="auto">
            <a:xfrm>
              <a:off x="256" y="3784"/>
              <a:ext cx="4024" cy="96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45" name="Text Box 45"/>
            <p:cNvSpPr txBox="1">
              <a:spLocks noChangeArrowheads="1"/>
            </p:cNvSpPr>
            <p:nvPr/>
          </p:nvSpPr>
          <p:spPr bwMode="auto">
            <a:xfrm>
              <a:off x="334" y="3049"/>
              <a:ext cx="1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800">
                  <a:solidFill>
                    <a:srgbClr val="006699"/>
                  </a:solidFill>
                  <a:latin typeface="Arial" pitchFamily="34" charset="0"/>
                </a:rPr>
                <a:t>Fulfill Exercise Objective</a:t>
              </a:r>
            </a:p>
          </p:txBody>
        </p:sp>
        <p:sp>
          <p:nvSpPr>
            <p:cNvPr id="76846" name="Text Box 46"/>
            <p:cNvSpPr txBox="1">
              <a:spLocks noChangeArrowheads="1"/>
            </p:cNvSpPr>
            <p:nvPr/>
          </p:nvSpPr>
          <p:spPr bwMode="auto">
            <a:xfrm>
              <a:off x="334" y="3307"/>
              <a:ext cx="400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77825" indent="-377825" algn="l">
                <a:lnSpc>
                  <a:spcPct val="110000"/>
                </a:lnSpc>
                <a:buFont typeface="Wingdings" pitchFamily="2" charset="2"/>
                <a:buChar char="v"/>
              </a:pPr>
              <a:r>
                <a:rPr lang="en-US" altLang="zh-TW" sz="1800">
                  <a:solidFill>
                    <a:srgbClr val="CC6600"/>
                  </a:solidFill>
                  <a:latin typeface="Arial" pitchFamily="34" charset="0"/>
                </a:rPr>
                <a:t>Identify congruent triangles from given diagram and given reasons.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3" grpId="0" autoUpdateAnimBg="0"/>
      <p:bldP spid="76825" grpId="0" animBg="1"/>
      <p:bldP spid="7683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JKL_Louis\JKP04_05 牛津初中數學\Quick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593725"/>
            <a:ext cx="1733550" cy="646113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79400" y="1211263"/>
            <a:ext cx="8623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Determine which pair(s) of triangles in the following are congruent.</a:t>
            </a:r>
          </a:p>
        </p:txBody>
      </p:sp>
      <p:sp>
        <p:nvSpPr>
          <p:cNvPr id="798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7987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7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9E5AAA45-8821-4E5D-A37C-F929B081D5EE}" type="slidenum">
              <a:rPr lang="en-US" altLang="zh-TW" sz="1400" b="1"/>
              <a:pPr algn="r">
                <a:spcBef>
                  <a:spcPct val="50000"/>
                </a:spcBef>
              </a:pPr>
              <a:t>28</a:t>
            </a:fld>
            <a:r>
              <a:rPr lang="en-US" altLang="zh-TW" sz="1400" b="1"/>
              <a:t>)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pic>
        <p:nvPicPr>
          <p:cNvPr id="79881" name="Picture 9" descr="C:\JKL_Louis\JKP04_05 牛津初中數學\Solu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4295775"/>
            <a:ext cx="1376363" cy="303213"/>
          </a:xfrm>
          <a:prstGeom prst="rect">
            <a:avLst/>
          </a:prstGeo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444500" y="4503738"/>
            <a:ext cx="38115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TW"/>
              <a:t>In the figure, because of </a:t>
            </a:r>
            <a:r>
              <a:rPr lang="en-US" altLang="zh-TW" i="1"/>
              <a:t>AAS</a:t>
            </a:r>
            <a:r>
              <a:rPr lang="en-US" altLang="zh-TW"/>
              <a:t>,</a:t>
            </a: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444500" y="5067300"/>
            <a:ext cx="6553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TW"/>
              <a:t>(I) and (II) are a pair of congruent triangles;</a:t>
            </a:r>
          </a:p>
          <a:p>
            <a:pPr algn="l">
              <a:lnSpc>
                <a:spcPct val="140000"/>
              </a:lnSpc>
            </a:pPr>
            <a:r>
              <a:rPr lang="en-US" altLang="zh-TW"/>
              <a:t>(III) and (IV) are another pair of congruent triangles.</a:t>
            </a:r>
          </a:p>
        </p:txBody>
      </p:sp>
      <p:grpSp>
        <p:nvGrpSpPr>
          <p:cNvPr id="79916" name="Group 44"/>
          <p:cNvGrpSpPr>
            <a:grpSpLocks/>
          </p:cNvGrpSpPr>
          <p:nvPr/>
        </p:nvGrpSpPr>
        <p:grpSpPr bwMode="auto">
          <a:xfrm>
            <a:off x="676275" y="1816100"/>
            <a:ext cx="8054975" cy="2324100"/>
            <a:chOff x="426" y="1144"/>
            <a:chExt cx="5074" cy="1464"/>
          </a:xfrm>
        </p:grpSpPr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772" y="2205"/>
              <a:ext cx="30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(I)</a:t>
              </a:r>
            </a:p>
          </p:txBody>
        </p:sp>
        <p:sp>
          <p:nvSpPr>
            <p:cNvPr id="79886" name="Text Box 14"/>
            <p:cNvSpPr txBox="1">
              <a:spLocks noChangeArrowheads="1"/>
            </p:cNvSpPr>
            <p:nvPr/>
          </p:nvSpPr>
          <p:spPr bwMode="auto">
            <a:xfrm>
              <a:off x="1820" y="2205"/>
              <a:ext cx="37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(II)</a:t>
              </a:r>
            </a:p>
          </p:txBody>
        </p:sp>
        <p:sp>
          <p:nvSpPr>
            <p:cNvPr id="79887" name="Text Box 15"/>
            <p:cNvSpPr txBox="1">
              <a:spLocks noChangeArrowheads="1"/>
            </p:cNvSpPr>
            <p:nvPr/>
          </p:nvSpPr>
          <p:spPr bwMode="auto">
            <a:xfrm>
              <a:off x="3084" y="2205"/>
              <a:ext cx="43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(III)</a:t>
              </a:r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4658" y="2205"/>
              <a:ext cx="44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(IV)</a:t>
              </a:r>
            </a:p>
          </p:txBody>
        </p:sp>
        <p:grpSp>
          <p:nvGrpSpPr>
            <p:cNvPr id="79909" name="Group 37"/>
            <p:cNvGrpSpPr>
              <a:grpSpLocks/>
            </p:cNvGrpSpPr>
            <p:nvPr/>
          </p:nvGrpSpPr>
          <p:grpSpPr bwMode="auto">
            <a:xfrm>
              <a:off x="426" y="1259"/>
              <a:ext cx="970" cy="936"/>
              <a:chOff x="426" y="1259"/>
              <a:chExt cx="970" cy="936"/>
            </a:xfrm>
          </p:grpSpPr>
          <p:sp>
            <p:nvSpPr>
              <p:cNvPr id="79908" name="Freeform 36"/>
              <p:cNvSpPr>
                <a:spLocks/>
              </p:cNvSpPr>
              <p:nvPr/>
            </p:nvSpPr>
            <p:spPr bwMode="auto">
              <a:xfrm>
                <a:off x="508" y="1312"/>
                <a:ext cx="828" cy="836"/>
              </a:xfrm>
              <a:custGeom>
                <a:avLst/>
                <a:gdLst/>
                <a:ahLst/>
                <a:cxnLst>
                  <a:cxn ang="0">
                    <a:pos x="148" y="836"/>
                  </a:cxn>
                  <a:cxn ang="0">
                    <a:pos x="828" y="836"/>
                  </a:cxn>
                  <a:cxn ang="0">
                    <a:pos x="0" y="0"/>
                  </a:cxn>
                  <a:cxn ang="0">
                    <a:pos x="148" y="836"/>
                  </a:cxn>
                </a:cxnLst>
                <a:rect l="0" t="0" r="r" b="b"/>
                <a:pathLst>
                  <a:path w="828" h="836">
                    <a:moveTo>
                      <a:pt x="148" y="836"/>
                    </a:moveTo>
                    <a:lnTo>
                      <a:pt x="828" y="836"/>
                    </a:lnTo>
                    <a:lnTo>
                      <a:pt x="0" y="0"/>
                    </a:lnTo>
                    <a:lnTo>
                      <a:pt x="148" y="8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9901" name="Picture 29" descr="D:\Oxford\PPT\S1_ch11\11A_p183fig2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6" y="1259"/>
                <a:ext cx="970" cy="936"/>
              </a:xfrm>
              <a:prstGeom prst="rect">
                <a:avLst/>
              </a:prstGeom>
              <a:noFill/>
            </p:spPr>
          </p:pic>
        </p:grpSp>
        <p:grpSp>
          <p:nvGrpSpPr>
            <p:cNvPr id="79911" name="Group 39"/>
            <p:cNvGrpSpPr>
              <a:grpSpLocks/>
            </p:cNvGrpSpPr>
            <p:nvPr/>
          </p:nvGrpSpPr>
          <p:grpSpPr bwMode="auto">
            <a:xfrm>
              <a:off x="1676" y="1144"/>
              <a:ext cx="695" cy="1218"/>
              <a:chOff x="1676" y="1144"/>
              <a:chExt cx="695" cy="1218"/>
            </a:xfrm>
          </p:grpSpPr>
          <p:sp>
            <p:nvSpPr>
              <p:cNvPr id="79910" name="Freeform 38"/>
              <p:cNvSpPr>
                <a:spLocks/>
              </p:cNvSpPr>
              <p:nvPr/>
            </p:nvSpPr>
            <p:spPr bwMode="auto">
              <a:xfrm>
                <a:off x="1728" y="1192"/>
                <a:ext cx="600" cy="1128"/>
              </a:xfrm>
              <a:custGeom>
                <a:avLst/>
                <a:gdLst/>
                <a:ahLst/>
                <a:cxnLst>
                  <a:cxn ang="0">
                    <a:pos x="0" y="1128"/>
                  </a:cxn>
                  <a:cxn ang="0">
                    <a:pos x="600" y="804"/>
                  </a:cxn>
                  <a:cxn ang="0">
                    <a:pos x="336" y="0"/>
                  </a:cxn>
                  <a:cxn ang="0">
                    <a:pos x="0" y="1128"/>
                  </a:cxn>
                </a:cxnLst>
                <a:rect l="0" t="0" r="r" b="b"/>
                <a:pathLst>
                  <a:path w="600" h="1128">
                    <a:moveTo>
                      <a:pt x="0" y="1128"/>
                    </a:moveTo>
                    <a:lnTo>
                      <a:pt x="600" y="804"/>
                    </a:lnTo>
                    <a:lnTo>
                      <a:pt x="336" y="0"/>
                    </a:lnTo>
                    <a:lnTo>
                      <a:pt x="0" y="112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9902" name="Picture 30" descr="D:\Oxford\PPT\S1_ch11\11A_p183fig2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76" y="1144"/>
                <a:ext cx="695" cy="1218"/>
              </a:xfrm>
              <a:prstGeom prst="rect">
                <a:avLst/>
              </a:prstGeom>
              <a:noFill/>
            </p:spPr>
          </p:pic>
        </p:grpSp>
        <p:grpSp>
          <p:nvGrpSpPr>
            <p:cNvPr id="79913" name="Group 41"/>
            <p:cNvGrpSpPr>
              <a:grpSpLocks/>
            </p:cNvGrpSpPr>
            <p:nvPr/>
          </p:nvGrpSpPr>
          <p:grpSpPr bwMode="auto">
            <a:xfrm>
              <a:off x="2627" y="1220"/>
              <a:ext cx="1304" cy="1019"/>
              <a:chOff x="2627" y="1220"/>
              <a:chExt cx="1304" cy="1019"/>
            </a:xfrm>
          </p:grpSpPr>
          <p:sp>
            <p:nvSpPr>
              <p:cNvPr id="79912" name="Freeform 40"/>
              <p:cNvSpPr>
                <a:spLocks/>
              </p:cNvSpPr>
              <p:nvPr/>
            </p:nvSpPr>
            <p:spPr bwMode="auto">
              <a:xfrm>
                <a:off x="2664" y="1244"/>
                <a:ext cx="1228" cy="968"/>
              </a:xfrm>
              <a:custGeom>
                <a:avLst/>
                <a:gdLst/>
                <a:ahLst/>
                <a:cxnLst>
                  <a:cxn ang="0">
                    <a:pos x="0" y="968"/>
                  </a:cxn>
                  <a:cxn ang="0">
                    <a:pos x="1228" y="968"/>
                  </a:cxn>
                  <a:cxn ang="0">
                    <a:pos x="672" y="0"/>
                  </a:cxn>
                  <a:cxn ang="0">
                    <a:pos x="0" y="968"/>
                  </a:cxn>
                </a:cxnLst>
                <a:rect l="0" t="0" r="r" b="b"/>
                <a:pathLst>
                  <a:path w="1228" h="968">
                    <a:moveTo>
                      <a:pt x="0" y="968"/>
                    </a:moveTo>
                    <a:lnTo>
                      <a:pt x="1228" y="968"/>
                    </a:lnTo>
                    <a:lnTo>
                      <a:pt x="672" y="0"/>
                    </a:lnTo>
                    <a:lnTo>
                      <a:pt x="0" y="96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9903" name="Picture 31" descr="D:\Oxford\PPT\S1_ch11\11A_p183fig23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27" y="1220"/>
                <a:ext cx="1304" cy="1019"/>
              </a:xfrm>
              <a:prstGeom prst="rect">
                <a:avLst/>
              </a:prstGeom>
              <a:noFill/>
            </p:spPr>
          </p:pic>
        </p:grpSp>
        <p:grpSp>
          <p:nvGrpSpPr>
            <p:cNvPr id="79915" name="Group 43"/>
            <p:cNvGrpSpPr>
              <a:grpSpLocks/>
            </p:cNvGrpSpPr>
            <p:nvPr/>
          </p:nvGrpSpPr>
          <p:grpSpPr bwMode="auto">
            <a:xfrm>
              <a:off x="4184" y="1204"/>
              <a:ext cx="1316" cy="1019"/>
              <a:chOff x="4184" y="1204"/>
              <a:chExt cx="1316" cy="1019"/>
            </a:xfrm>
          </p:grpSpPr>
          <p:sp>
            <p:nvSpPr>
              <p:cNvPr id="79914" name="Freeform 42"/>
              <p:cNvSpPr>
                <a:spLocks/>
              </p:cNvSpPr>
              <p:nvPr/>
            </p:nvSpPr>
            <p:spPr bwMode="auto">
              <a:xfrm>
                <a:off x="4236" y="1228"/>
                <a:ext cx="1216" cy="968"/>
              </a:xfrm>
              <a:custGeom>
                <a:avLst/>
                <a:gdLst/>
                <a:ahLst/>
                <a:cxnLst>
                  <a:cxn ang="0">
                    <a:pos x="0" y="968"/>
                  </a:cxn>
                  <a:cxn ang="0">
                    <a:pos x="1216" y="968"/>
                  </a:cxn>
                  <a:cxn ang="0">
                    <a:pos x="544" y="0"/>
                  </a:cxn>
                  <a:cxn ang="0">
                    <a:pos x="0" y="968"/>
                  </a:cxn>
                </a:cxnLst>
                <a:rect l="0" t="0" r="r" b="b"/>
                <a:pathLst>
                  <a:path w="1216" h="968">
                    <a:moveTo>
                      <a:pt x="0" y="968"/>
                    </a:moveTo>
                    <a:lnTo>
                      <a:pt x="1216" y="968"/>
                    </a:lnTo>
                    <a:lnTo>
                      <a:pt x="544" y="0"/>
                    </a:lnTo>
                    <a:lnTo>
                      <a:pt x="0" y="96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79904" name="Picture 32" descr="D:\Oxford\PPT\S1_ch11\11A_p183fig24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84" y="1204"/>
                <a:ext cx="1316" cy="101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9917" name="Group 45"/>
          <p:cNvGrpSpPr>
            <a:grpSpLocks/>
          </p:cNvGrpSpPr>
          <p:nvPr/>
        </p:nvGrpSpPr>
        <p:grpSpPr bwMode="auto">
          <a:xfrm>
            <a:off x="520700" y="5638800"/>
            <a:ext cx="6553200" cy="571500"/>
            <a:chOff x="328" y="3472"/>
            <a:chExt cx="2824" cy="360"/>
          </a:xfrm>
        </p:grpSpPr>
        <p:sp>
          <p:nvSpPr>
            <p:cNvPr id="79918" name="Line 46"/>
            <p:cNvSpPr>
              <a:spLocks noChangeShapeType="1"/>
            </p:cNvSpPr>
            <p:nvPr/>
          </p:nvSpPr>
          <p:spPr bwMode="auto">
            <a:xfrm>
              <a:off x="328" y="3472"/>
              <a:ext cx="2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919" name="Line 47"/>
            <p:cNvSpPr>
              <a:spLocks noChangeShapeType="1"/>
            </p:cNvSpPr>
            <p:nvPr/>
          </p:nvSpPr>
          <p:spPr bwMode="auto">
            <a:xfrm>
              <a:off x="328" y="3832"/>
              <a:ext cx="2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utoUpdateAnimBg="0"/>
      <p:bldP spid="798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793750" y="1428750"/>
            <a:ext cx="794226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/>
              <a:t>In the figure, equal angles are indicated with the same markings. Write down a pair of congruent triangles, and give reasons.</a:t>
            </a:r>
          </a:p>
        </p:txBody>
      </p:sp>
      <p:pic>
        <p:nvPicPr>
          <p:cNvPr id="80899" name="Picture 3" descr="C:\JKL_Louis\JKP04_05 牛津初中數學\Solu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4849813"/>
            <a:ext cx="1376363" cy="303212"/>
          </a:xfrm>
          <a:prstGeom prst="rect">
            <a:avLst/>
          </a:prstGeom>
          <a:noFill/>
        </p:spPr>
      </p:pic>
      <p:sp>
        <p:nvSpPr>
          <p:cNvPr id="8090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8090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090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15D46E9C-3BED-40A3-BE1A-D68F4B5272AF}" type="slidenum">
              <a:rPr lang="en-US" altLang="zh-TW" sz="1400" b="1"/>
              <a:pPr algn="r">
                <a:spcBef>
                  <a:spcPct val="50000"/>
                </a:spcBef>
              </a:pPr>
              <a:t>29</a:t>
            </a:fld>
            <a:r>
              <a:rPr lang="en-US" altLang="zh-TW" sz="1400" b="1"/>
              <a:t>)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210175" y="62928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3" action="ppaction://hlinksldjump"/>
              </a:rPr>
              <a:t>Key Concept 11.2.4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grpSp>
        <p:nvGrpSpPr>
          <p:cNvPr id="80935" name="Group 39"/>
          <p:cNvGrpSpPr>
            <a:grpSpLocks noChangeAspect="1"/>
          </p:cNvGrpSpPr>
          <p:nvPr/>
        </p:nvGrpSpPr>
        <p:grpSpPr bwMode="auto">
          <a:xfrm>
            <a:off x="280988" y="568325"/>
            <a:ext cx="2357437" cy="828675"/>
            <a:chOff x="3951" y="2553"/>
            <a:chExt cx="3704" cy="1302"/>
          </a:xfrm>
        </p:grpSpPr>
        <p:sp>
          <p:nvSpPr>
            <p:cNvPr id="80936" name="Freeform 40"/>
            <p:cNvSpPr>
              <a:spLocks noChangeAspect="1"/>
            </p:cNvSpPr>
            <p:nvPr/>
          </p:nvSpPr>
          <p:spPr bwMode="auto">
            <a:xfrm>
              <a:off x="4791" y="2986"/>
              <a:ext cx="2748" cy="744"/>
            </a:xfrm>
            <a:custGeom>
              <a:avLst/>
              <a:gdLst/>
              <a:ahLst/>
              <a:cxnLst>
                <a:cxn ang="0">
                  <a:pos x="108" y="72"/>
                </a:cxn>
                <a:cxn ang="0">
                  <a:pos x="0" y="450"/>
                </a:cxn>
                <a:cxn ang="0">
                  <a:pos x="144" y="540"/>
                </a:cxn>
                <a:cxn ang="0">
                  <a:pos x="2118" y="540"/>
                </a:cxn>
                <a:cxn ang="0">
                  <a:pos x="2118" y="744"/>
                </a:cxn>
                <a:cxn ang="0">
                  <a:pos x="2748" y="744"/>
                </a:cxn>
                <a:cxn ang="0">
                  <a:pos x="2748" y="252"/>
                </a:cxn>
                <a:cxn ang="0">
                  <a:pos x="2088" y="252"/>
                </a:cxn>
                <a:cxn ang="0">
                  <a:pos x="1943" y="0"/>
                </a:cxn>
                <a:cxn ang="0">
                  <a:pos x="126" y="0"/>
                </a:cxn>
                <a:cxn ang="0">
                  <a:pos x="108" y="72"/>
                </a:cxn>
              </a:cxnLst>
              <a:rect l="0" t="0" r="r" b="b"/>
              <a:pathLst>
                <a:path w="2748" h="744">
                  <a:moveTo>
                    <a:pt x="108" y="72"/>
                  </a:moveTo>
                  <a:lnTo>
                    <a:pt x="0" y="450"/>
                  </a:lnTo>
                  <a:lnTo>
                    <a:pt x="144" y="540"/>
                  </a:lnTo>
                  <a:lnTo>
                    <a:pt x="2118" y="540"/>
                  </a:lnTo>
                  <a:lnTo>
                    <a:pt x="2118" y="744"/>
                  </a:lnTo>
                  <a:lnTo>
                    <a:pt x="2748" y="744"/>
                  </a:lnTo>
                  <a:lnTo>
                    <a:pt x="2748" y="252"/>
                  </a:lnTo>
                  <a:lnTo>
                    <a:pt x="2088" y="252"/>
                  </a:lnTo>
                  <a:lnTo>
                    <a:pt x="1943" y="0"/>
                  </a:lnTo>
                  <a:lnTo>
                    <a:pt x="126" y="0"/>
                  </a:lnTo>
                  <a:lnTo>
                    <a:pt x="108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80937" name="Picture 41" descr="D:\Oxford\PPT\Shared\ExtraEg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1" y="2553"/>
              <a:ext cx="3704" cy="1302"/>
            </a:xfrm>
            <a:prstGeom prst="rect">
              <a:avLst/>
            </a:prstGeom>
            <a:noFill/>
          </p:spPr>
        </p:pic>
      </p:grpSp>
      <p:grpSp>
        <p:nvGrpSpPr>
          <p:cNvPr id="80975" name="Group 79"/>
          <p:cNvGrpSpPr>
            <a:grpSpLocks/>
          </p:cNvGrpSpPr>
          <p:nvPr/>
        </p:nvGrpSpPr>
        <p:grpSpPr bwMode="auto">
          <a:xfrm>
            <a:off x="2943225" y="2732088"/>
            <a:ext cx="3581400" cy="1768475"/>
            <a:chOff x="3382" y="1089"/>
            <a:chExt cx="2256" cy="1114"/>
          </a:xfrm>
        </p:grpSpPr>
        <p:grpSp>
          <p:nvGrpSpPr>
            <p:cNvPr id="80970" name="Group 74"/>
            <p:cNvGrpSpPr>
              <a:grpSpLocks/>
            </p:cNvGrpSpPr>
            <p:nvPr/>
          </p:nvGrpSpPr>
          <p:grpSpPr bwMode="auto">
            <a:xfrm>
              <a:off x="3572" y="1224"/>
              <a:ext cx="1868" cy="836"/>
              <a:chOff x="3348" y="1640"/>
              <a:chExt cx="1868" cy="836"/>
            </a:xfrm>
          </p:grpSpPr>
          <p:grpSp>
            <p:nvGrpSpPr>
              <p:cNvPr id="80954" name="Group 58"/>
              <p:cNvGrpSpPr>
                <a:grpSpLocks/>
              </p:cNvGrpSpPr>
              <p:nvPr/>
            </p:nvGrpSpPr>
            <p:grpSpPr bwMode="auto">
              <a:xfrm>
                <a:off x="3348" y="1640"/>
                <a:ext cx="1868" cy="792"/>
                <a:chOff x="2308" y="1912"/>
                <a:chExt cx="1868" cy="792"/>
              </a:xfrm>
            </p:grpSpPr>
            <p:sp>
              <p:nvSpPr>
                <p:cNvPr id="80952" name="Freeform 56"/>
                <p:cNvSpPr>
                  <a:spLocks/>
                </p:cNvSpPr>
                <p:nvPr/>
              </p:nvSpPr>
              <p:spPr bwMode="auto">
                <a:xfrm>
                  <a:off x="2308" y="1912"/>
                  <a:ext cx="1868" cy="792"/>
                </a:xfrm>
                <a:custGeom>
                  <a:avLst/>
                  <a:gdLst/>
                  <a:ahLst/>
                  <a:cxnLst>
                    <a:cxn ang="0">
                      <a:pos x="0" y="792"/>
                    </a:cxn>
                    <a:cxn ang="0">
                      <a:pos x="924" y="792"/>
                    </a:cxn>
                    <a:cxn ang="0">
                      <a:pos x="1868" y="0"/>
                    </a:cxn>
                    <a:cxn ang="0">
                      <a:pos x="632" y="128"/>
                    </a:cxn>
                    <a:cxn ang="0">
                      <a:pos x="0" y="792"/>
                    </a:cxn>
                  </a:cxnLst>
                  <a:rect l="0" t="0" r="r" b="b"/>
                  <a:pathLst>
                    <a:path w="1868" h="792">
                      <a:moveTo>
                        <a:pt x="0" y="792"/>
                      </a:moveTo>
                      <a:lnTo>
                        <a:pt x="924" y="792"/>
                      </a:lnTo>
                      <a:lnTo>
                        <a:pt x="1868" y="0"/>
                      </a:lnTo>
                      <a:lnTo>
                        <a:pt x="632" y="128"/>
                      </a:lnTo>
                      <a:lnTo>
                        <a:pt x="0" y="79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095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312" y="1912"/>
                  <a:ext cx="1860" cy="7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80940" name="Arc 44"/>
              <p:cNvSpPr>
                <a:spLocks/>
              </p:cNvSpPr>
              <p:nvPr/>
            </p:nvSpPr>
            <p:spPr bwMode="auto">
              <a:xfrm rot="-2163259">
                <a:off x="3448" y="2369"/>
                <a:ext cx="108" cy="81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291 w 21291"/>
                  <a:gd name="T1" fmla="*/ 3639 h 16036"/>
                  <a:gd name="T2" fmla="*/ 14471 w 21291"/>
                  <a:gd name="T3" fmla="*/ 16036 h 16036"/>
                  <a:gd name="T4" fmla="*/ 0 w 21291"/>
                  <a:gd name="T5" fmla="*/ 0 h 16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91" h="16036" fill="none" extrusionOk="0">
                    <a:moveTo>
                      <a:pt x="21291" y="3639"/>
                    </a:moveTo>
                    <a:cubicBezTo>
                      <a:pt x="20474" y="8419"/>
                      <a:pt x="18071" y="12786"/>
                      <a:pt x="14470" y="16035"/>
                    </a:cubicBezTo>
                  </a:path>
                  <a:path w="21291" h="16036" stroke="0" extrusionOk="0">
                    <a:moveTo>
                      <a:pt x="21291" y="3639"/>
                    </a:moveTo>
                    <a:cubicBezTo>
                      <a:pt x="20474" y="8419"/>
                      <a:pt x="18071" y="12786"/>
                      <a:pt x="14470" y="1603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43" name="Line 47"/>
              <p:cNvSpPr>
                <a:spLocks noChangeShapeType="1"/>
              </p:cNvSpPr>
              <p:nvPr/>
            </p:nvSpPr>
            <p:spPr bwMode="auto">
              <a:xfrm>
                <a:off x="3888" y="2396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47" name="Arc 51"/>
              <p:cNvSpPr>
                <a:spLocks/>
              </p:cNvSpPr>
              <p:nvPr/>
            </p:nvSpPr>
            <p:spPr bwMode="auto">
              <a:xfrm rot="18840000" flipV="1">
                <a:off x="3445" y="2284"/>
                <a:ext cx="128" cy="85"/>
              </a:xfrm>
              <a:custGeom>
                <a:avLst/>
                <a:gdLst>
                  <a:gd name="G0" fmla="+- 0 0 0"/>
                  <a:gd name="G1" fmla="+- 14523 0 0"/>
                  <a:gd name="G2" fmla="+- 21600 0 0"/>
                  <a:gd name="T0" fmla="*/ 15989 w 21590"/>
                  <a:gd name="T1" fmla="*/ 0 h 14523"/>
                  <a:gd name="T2" fmla="*/ 21590 w 21590"/>
                  <a:gd name="T3" fmla="*/ 13857 h 14523"/>
                  <a:gd name="T4" fmla="*/ 0 w 21590"/>
                  <a:gd name="T5" fmla="*/ 14523 h 14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0" h="14523" fill="none" extrusionOk="0">
                    <a:moveTo>
                      <a:pt x="15988" y="0"/>
                    </a:moveTo>
                    <a:cubicBezTo>
                      <a:pt x="19445" y="3805"/>
                      <a:pt x="21431" y="8718"/>
                      <a:pt x="21589" y="13857"/>
                    </a:cubicBezTo>
                  </a:path>
                  <a:path w="21590" h="14523" stroke="0" extrusionOk="0">
                    <a:moveTo>
                      <a:pt x="15988" y="0"/>
                    </a:moveTo>
                    <a:cubicBezTo>
                      <a:pt x="19445" y="3805"/>
                      <a:pt x="21431" y="8718"/>
                      <a:pt x="21589" y="13857"/>
                    </a:cubicBezTo>
                    <a:lnTo>
                      <a:pt x="0" y="14523"/>
                    </a:lnTo>
                    <a:close/>
                  </a:path>
                </a:pathLst>
              </a:cu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50" name="Line 54"/>
              <p:cNvSpPr>
                <a:spLocks noChangeShapeType="1"/>
              </p:cNvSpPr>
              <p:nvPr/>
            </p:nvSpPr>
            <p:spPr bwMode="auto">
              <a:xfrm rot="18840000" flipV="1">
                <a:off x="3723" y="2005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80964" name="Group 68"/>
              <p:cNvGrpSpPr>
                <a:grpSpLocks/>
              </p:cNvGrpSpPr>
              <p:nvPr/>
            </p:nvGrpSpPr>
            <p:grpSpPr bwMode="auto">
              <a:xfrm>
                <a:off x="4968" y="1664"/>
                <a:ext cx="112" cy="70"/>
                <a:chOff x="4968" y="1664"/>
                <a:chExt cx="112" cy="70"/>
              </a:xfrm>
            </p:grpSpPr>
            <p:sp>
              <p:nvSpPr>
                <p:cNvPr id="80962" name="Arc 66"/>
                <p:cNvSpPr>
                  <a:spLocks/>
                </p:cNvSpPr>
                <p:nvPr/>
              </p:nvSpPr>
              <p:spPr bwMode="auto">
                <a:xfrm flipH="1">
                  <a:off x="4968" y="1672"/>
                  <a:ext cx="88" cy="62"/>
                </a:xfrm>
                <a:custGeom>
                  <a:avLst/>
                  <a:gdLst>
                    <a:gd name="G0" fmla="+- 0 0 0"/>
                    <a:gd name="G1" fmla="+- 916 0 0"/>
                    <a:gd name="G2" fmla="+- 21600 0 0"/>
                    <a:gd name="T0" fmla="*/ 21581 w 21600"/>
                    <a:gd name="T1" fmla="*/ 0 h 15297"/>
                    <a:gd name="T2" fmla="*/ 16117 w 21600"/>
                    <a:gd name="T3" fmla="*/ 15297 h 15297"/>
                    <a:gd name="T4" fmla="*/ 0 w 21600"/>
                    <a:gd name="T5" fmla="*/ 916 h 15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5297" fill="none" extrusionOk="0">
                      <a:moveTo>
                        <a:pt x="21580" y="0"/>
                      </a:moveTo>
                      <a:cubicBezTo>
                        <a:pt x="21593" y="305"/>
                        <a:pt x="21600" y="610"/>
                        <a:pt x="21600" y="916"/>
                      </a:cubicBezTo>
                      <a:cubicBezTo>
                        <a:pt x="21600" y="6220"/>
                        <a:pt x="19648" y="11339"/>
                        <a:pt x="16116" y="15296"/>
                      </a:cubicBezTo>
                    </a:path>
                    <a:path w="21600" h="15297" stroke="0" extrusionOk="0">
                      <a:moveTo>
                        <a:pt x="21580" y="0"/>
                      </a:moveTo>
                      <a:cubicBezTo>
                        <a:pt x="21593" y="305"/>
                        <a:pt x="21600" y="610"/>
                        <a:pt x="21600" y="916"/>
                      </a:cubicBezTo>
                      <a:cubicBezTo>
                        <a:pt x="21600" y="6220"/>
                        <a:pt x="19648" y="11339"/>
                        <a:pt x="16116" y="15296"/>
                      </a:cubicBezTo>
                      <a:lnTo>
                        <a:pt x="0" y="91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0963" name="Arc 67"/>
                <p:cNvSpPr>
                  <a:spLocks/>
                </p:cNvSpPr>
                <p:nvPr/>
              </p:nvSpPr>
              <p:spPr bwMode="auto">
                <a:xfrm flipH="1">
                  <a:off x="4992" y="1664"/>
                  <a:ext cx="88" cy="62"/>
                </a:xfrm>
                <a:custGeom>
                  <a:avLst/>
                  <a:gdLst>
                    <a:gd name="G0" fmla="+- 0 0 0"/>
                    <a:gd name="G1" fmla="+- 916 0 0"/>
                    <a:gd name="G2" fmla="+- 21600 0 0"/>
                    <a:gd name="T0" fmla="*/ 21581 w 21600"/>
                    <a:gd name="T1" fmla="*/ 0 h 15297"/>
                    <a:gd name="T2" fmla="*/ 16117 w 21600"/>
                    <a:gd name="T3" fmla="*/ 15297 h 15297"/>
                    <a:gd name="T4" fmla="*/ 0 w 21600"/>
                    <a:gd name="T5" fmla="*/ 916 h 15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5297" fill="none" extrusionOk="0">
                      <a:moveTo>
                        <a:pt x="21580" y="0"/>
                      </a:moveTo>
                      <a:cubicBezTo>
                        <a:pt x="21593" y="305"/>
                        <a:pt x="21600" y="610"/>
                        <a:pt x="21600" y="916"/>
                      </a:cubicBezTo>
                      <a:cubicBezTo>
                        <a:pt x="21600" y="6220"/>
                        <a:pt x="19648" y="11339"/>
                        <a:pt x="16116" y="15296"/>
                      </a:cubicBezTo>
                    </a:path>
                    <a:path w="21600" h="15297" stroke="0" extrusionOk="0">
                      <a:moveTo>
                        <a:pt x="21580" y="0"/>
                      </a:moveTo>
                      <a:cubicBezTo>
                        <a:pt x="21593" y="305"/>
                        <a:pt x="21600" y="610"/>
                        <a:pt x="21600" y="916"/>
                      </a:cubicBezTo>
                      <a:cubicBezTo>
                        <a:pt x="21600" y="6220"/>
                        <a:pt x="19648" y="11339"/>
                        <a:pt x="16116" y="15296"/>
                      </a:cubicBezTo>
                      <a:lnTo>
                        <a:pt x="0" y="91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80968" name="Arc 72"/>
              <p:cNvSpPr>
                <a:spLocks/>
              </p:cNvSpPr>
              <p:nvPr/>
            </p:nvSpPr>
            <p:spPr bwMode="auto">
              <a:xfrm flipH="1">
                <a:off x="4963" y="1736"/>
                <a:ext cx="89" cy="81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31 w 21531"/>
                  <a:gd name="T1" fmla="*/ 1720 h 19776"/>
                  <a:gd name="T2" fmla="*/ 8687 w 21531"/>
                  <a:gd name="T3" fmla="*/ 19776 h 19776"/>
                  <a:gd name="T4" fmla="*/ 0 w 21531"/>
                  <a:gd name="T5" fmla="*/ 0 h 19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31" h="19776" fill="none" extrusionOk="0">
                    <a:moveTo>
                      <a:pt x="21531" y="1720"/>
                    </a:moveTo>
                    <a:cubicBezTo>
                      <a:pt x="20898" y="9643"/>
                      <a:pt x="15964" y="16579"/>
                      <a:pt x="8687" y="19776"/>
                    </a:cubicBezTo>
                  </a:path>
                  <a:path w="21531" h="19776" stroke="0" extrusionOk="0">
                    <a:moveTo>
                      <a:pt x="21531" y="1720"/>
                    </a:moveTo>
                    <a:cubicBezTo>
                      <a:pt x="20898" y="9643"/>
                      <a:pt x="15964" y="16579"/>
                      <a:pt x="8687" y="197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69" name="Arc 73"/>
              <p:cNvSpPr>
                <a:spLocks/>
              </p:cNvSpPr>
              <p:nvPr/>
            </p:nvSpPr>
            <p:spPr bwMode="auto">
              <a:xfrm flipH="1">
                <a:off x="4943" y="1748"/>
                <a:ext cx="89" cy="81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31 w 21531"/>
                  <a:gd name="T1" fmla="*/ 1720 h 19776"/>
                  <a:gd name="T2" fmla="*/ 8687 w 21531"/>
                  <a:gd name="T3" fmla="*/ 19776 h 19776"/>
                  <a:gd name="T4" fmla="*/ 0 w 21531"/>
                  <a:gd name="T5" fmla="*/ 0 h 19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31" h="19776" fill="none" extrusionOk="0">
                    <a:moveTo>
                      <a:pt x="21531" y="1720"/>
                    </a:moveTo>
                    <a:cubicBezTo>
                      <a:pt x="20898" y="9643"/>
                      <a:pt x="15964" y="16579"/>
                      <a:pt x="8687" y="19776"/>
                    </a:cubicBezTo>
                  </a:path>
                  <a:path w="21531" h="19776" stroke="0" extrusionOk="0">
                    <a:moveTo>
                      <a:pt x="21531" y="1720"/>
                    </a:moveTo>
                    <a:cubicBezTo>
                      <a:pt x="20898" y="9643"/>
                      <a:pt x="15964" y="16579"/>
                      <a:pt x="8687" y="197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80971" name="Text Box 75"/>
            <p:cNvSpPr txBox="1">
              <a:spLocks noChangeArrowheads="1"/>
            </p:cNvSpPr>
            <p:nvPr/>
          </p:nvSpPr>
          <p:spPr bwMode="auto">
            <a:xfrm>
              <a:off x="4110" y="111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000" b="1" i="1">
                  <a:solidFill>
                    <a:srgbClr val="333333"/>
                  </a:solidFill>
                </a:rPr>
                <a:t>A</a:t>
              </a:r>
            </a:p>
          </p:txBody>
        </p:sp>
        <p:sp>
          <p:nvSpPr>
            <p:cNvPr id="80972" name="Text Box 76"/>
            <p:cNvSpPr txBox="1">
              <a:spLocks noChangeArrowheads="1"/>
            </p:cNvSpPr>
            <p:nvPr/>
          </p:nvSpPr>
          <p:spPr bwMode="auto">
            <a:xfrm>
              <a:off x="3382" y="1921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000" b="1" i="1">
                  <a:solidFill>
                    <a:srgbClr val="333333"/>
                  </a:solidFill>
                </a:rPr>
                <a:t>B</a:t>
              </a:r>
            </a:p>
          </p:txBody>
        </p:sp>
        <p:sp>
          <p:nvSpPr>
            <p:cNvPr id="80973" name="Text Box 77"/>
            <p:cNvSpPr txBox="1">
              <a:spLocks noChangeArrowheads="1"/>
            </p:cNvSpPr>
            <p:nvPr/>
          </p:nvSpPr>
          <p:spPr bwMode="auto">
            <a:xfrm>
              <a:off x="4430" y="195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000" b="1" i="1">
                  <a:solidFill>
                    <a:srgbClr val="333333"/>
                  </a:solidFill>
                </a:rPr>
                <a:t>C</a:t>
              </a:r>
            </a:p>
          </p:txBody>
        </p:sp>
        <p:sp>
          <p:nvSpPr>
            <p:cNvPr id="80974" name="Text Box 78"/>
            <p:cNvSpPr txBox="1">
              <a:spLocks noChangeArrowheads="1"/>
            </p:cNvSpPr>
            <p:nvPr/>
          </p:nvSpPr>
          <p:spPr bwMode="auto">
            <a:xfrm>
              <a:off x="5406" y="1089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000" b="1" i="1">
                  <a:solidFill>
                    <a:srgbClr val="333333"/>
                  </a:solidFill>
                </a:rPr>
                <a:t>D</a:t>
              </a:r>
            </a:p>
          </p:txBody>
        </p:sp>
      </p:grpSp>
      <p:sp>
        <p:nvSpPr>
          <p:cNvPr id="80976" name="Text Box 80"/>
          <p:cNvSpPr txBox="1">
            <a:spLocks noChangeArrowheads="1"/>
          </p:cNvSpPr>
          <p:nvPr/>
        </p:nvSpPr>
        <p:spPr bwMode="auto">
          <a:xfrm>
            <a:off x="860425" y="5241925"/>
            <a:ext cx="367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/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ABD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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CBD</a:t>
            </a:r>
            <a:r>
              <a:rPr lang="en-US" altLang="zh-TW"/>
              <a:t>  (</a:t>
            </a:r>
            <a:r>
              <a:rPr lang="en-US" altLang="zh-TW" i="1"/>
              <a:t>AAS</a:t>
            </a:r>
            <a:r>
              <a:rPr lang="en-US" altLang="zh-TW"/>
              <a:t>)</a:t>
            </a:r>
          </a:p>
        </p:txBody>
      </p:sp>
      <p:sp>
        <p:nvSpPr>
          <p:cNvPr id="80977" name="Line 81"/>
          <p:cNvSpPr>
            <a:spLocks noChangeShapeType="1"/>
          </p:cNvSpPr>
          <p:nvPr/>
        </p:nvSpPr>
        <p:spPr bwMode="auto">
          <a:xfrm>
            <a:off x="939800" y="5715000"/>
            <a:ext cx="3094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utoUpdateAnimBg="0"/>
      <p:bldP spid="80976" grpId="0" autoUpdateAnimBg="0"/>
      <p:bldP spid="809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587500"/>
            <a:ext cx="8077200" cy="42863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100000">
                <a:srgbClr val="33CC33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8000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79400" y="301625"/>
            <a:ext cx="77644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44600" indent="-1244600" algn="l">
              <a:tabLst>
                <a:tab pos="381000" algn="l"/>
              </a:tabLst>
            </a:pPr>
            <a:r>
              <a:rPr lang="en-US" altLang="zh-TW" sz="35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35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sp>
        <p:nvSpPr>
          <p:cNvPr id="52243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52244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45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27CE024B-9993-49B8-88B4-1707F7A2780B}" type="slidenum">
              <a:rPr lang="en-US" altLang="zh-TW" sz="1400" b="1"/>
              <a:pPr algn="r">
                <a:spcBef>
                  <a:spcPct val="50000"/>
                </a:spcBef>
              </a:pPr>
              <a:t>3</a:t>
            </a:fld>
            <a:r>
              <a:rPr lang="en-US" altLang="zh-TW" sz="1400" b="1"/>
              <a:t>)</a:t>
            </a:r>
          </a:p>
        </p:txBody>
      </p:sp>
      <p:grpSp>
        <p:nvGrpSpPr>
          <p:cNvPr id="52272" name="Group 48"/>
          <p:cNvGrpSpPr>
            <a:grpSpLocks/>
          </p:cNvGrpSpPr>
          <p:nvPr/>
        </p:nvGrpSpPr>
        <p:grpSpPr bwMode="auto">
          <a:xfrm>
            <a:off x="1533525" y="2100263"/>
            <a:ext cx="3873500" cy="566737"/>
            <a:chOff x="1361" y="902"/>
            <a:chExt cx="2440" cy="357"/>
          </a:xfrm>
        </p:grpSpPr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1734" y="902"/>
              <a:ext cx="2067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i="1">
                  <a:solidFill>
                    <a:srgbClr val="0066FF"/>
                  </a:solidFill>
                  <a:latin typeface="Arial Black" pitchFamily="34" charset="0"/>
                </a:rPr>
                <a:t>Three Sides Equal</a:t>
              </a:r>
            </a:p>
          </p:txBody>
        </p:sp>
        <p:grpSp>
          <p:nvGrpSpPr>
            <p:cNvPr id="52260" name="Group 36"/>
            <p:cNvGrpSpPr>
              <a:grpSpLocks/>
            </p:cNvGrpSpPr>
            <p:nvPr/>
          </p:nvGrpSpPr>
          <p:grpSpPr bwMode="auto">
            <a:xfrm>
              <a:off x="1361" y="913"/>
              <a:ext cx="336" cy="336"/>
              <a:chOff x="576" y="1271"/>
              <a:chExt cx="336" cy="336"/>
            </a:xfrm>
          </p:grpSpPr>
          <p:sp>
            <p:nvSpPr>
              <p:cNvPr id="52261" name="Oval 37"/>
              <p:cNvSpPr>
                <a:spLocks noChangeArrowheads="1"/>
              </p:cNvSpPr>
              <p:nvPr/>
            </p:nvSpPr>
            <p:spPr bwMode="auto">
              <a:xfrm>
                <a:off x="576" y="1271"/>
                <a:ext cx="336" cy="336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262" name="Text Box 38"/>
              <p:cNvSpPr txBox="1">
                <a:spLocks noChangeArrowheads="1"/>
              </p:cNvSpPr>
              <p:nvPr/>
            </p:nvSpPr>
            <p:spPr bwMode="auto">
              <a:xfrm>
                <a:off x="609" y="1294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i="1">
                    <a:solidFill>
                      <a:srgbClr val="FFFF99"/>
                    </a:solidFill>
                    <a:latin typeface="Arial Black" pitchFamily="34" charset="0"/>
                  </a:rPr>
                  <a:t>A</a:t>
                </a:r>
              </a:p>
            </p:txBody>
          </p:sp>
        </p:grpSp>
      </p:grpSp>
      <p:grpSp>
        <p:nvGrpSpPr>
          <p:cNvPr id="52273" name="Group 49"/>
          <p:cNvGrpSpPr>
            <a:grpSpLocks/>
          </p:cNvGrpSpPr>
          <p:nvPr/>
        </p:nvGrpSpPr>
        <p:grpSpPr bwMode="auto">
          <a:xfrm>
            <a:off x="1533525" y="2892425"/>
            <a:ext cx="6134100" cy="968375"/>
            <a:chOff x="1361" y="1522"/>
            <a:chExt cx="3864" cy="610"/>
          </a:xfrm>
        </p:grpSpPr>
        <p:sp>
          <p:nvSpPr>
            <p:cNvPr id="52237" name="Text Box 13"/>
            <p:cNvSpPr txBox="1">
              <a:spLocks noChangeArrowheads="1"/>
            </p:cNvSpPr>
            <p:nvPr/>
          </p:nvSpPr>
          <p:spPr bwMode="auto">
            <a:xfrm>
              <a:off x="1734" y="1522"/>
              <a:ext cx="3491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TW" i="1">
                  <a:solidFill>
                    <a:srgbClr val="0066FF"/>
                  </a:solidFill>
                  <a:latin typeface="Arial Black" pitchFamily="34" charset="0"/>
                </a:rPr>
                <a:t>Two Sides and Their Included Angle Equal</a:t>
              </a:r>
            </a:p>
          </p:txBody>
        </p:sp>
        <p:grpSp>
          <p:nvGrpSpPr>
            <p:cNvPr id="52263" name="Group 39"/>
            <p:cNvGrpSpPr>
              <a:grpSpLocks/>
            </p:cNvGrpSpPr>
            <p:nvPr/>
          </p:nvGrpSpPr>
          <p:grpSpPr bwMode="auto">
            <a:xfrm>
              <a:off x="1361" y="1530"/>
              <a:ext cx="336" cy="336"/>
              <a:chOff x="576" y="1271"/>
              <a:chExt cx="336" cy="336"/>
            </a:xfrm>
          </p:grpSpPr>
          <p:sp>
            <p:nvSpPr>
              <p:cNvPr id="52264" name="Oval 40"/>
              <p:cNvSpPr>
                <a:spLocks noChangeArrowheads="1"/>
              </p:cNvSpPr>
              <p:nvPr/>
            </p:nvSpPr>
            <p:spPr bwMode="auto">
              <a:xfrm>
                <a:off x="576" y="1271"/>
                <a:ext cx="336" cy="336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265" name="Text Box 41"/>
              <p:cNvSpPr txBox="1">
                <a:spLocks noChangeArrowheads="1"/>
              </p:cNvSpPr>
              <p:nvPr/>
            </p:nvSpPr>
            <p:spPr bwMode="auto">
              <a:xfrm>
                <a:off x="609" y="1294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i="1">
                    <a:solidFill>
                      <a:srgbClr val="FFFF99"/>
                    </a:solidFill>
                    <a:latin typeface="Arial Black" pitchFamily="34" charset="0"/>
                  </a:rPr>
                  <a:t>B</a:t>
                </a:r>
              </a:p>
            </p:txBody>
          </p:sp>
        </p:grpSp>
      </p:grpSp>
      <p:grpSp>
        <p:nvGrpSpPr>
          <p:cNvPr id="52274" name="Group 50"/>
          <p:cNvGrpSpPr>
            <a:grpSpLocks/>
          </p:cNvGrpSpPr>
          <p:nvPr/>
        </p:nvGrpSpPr>
        <p:grpSpPr bwMode="auto">
          <a:xfrm>
            <a:off x="1533525" y="4087813"/>
            <a:ext cx="6343650" cy="547687"/>
            <a:chOff x="1361" y="2459"/>
            <a:chExt cx="3996" cy="345"/>
          </a:xfrm>
        </p:grpSpPr>
        <p:sp>
          <p:nvSpPr>
            <p:cNvPr id="52242" name="Text Box 18"/>
            <p:cNvSpPr txBox="1">
              <a:spLocks noChangeArrowheads="1"/>
            </p:cNvSpPr>
            <p:nvPr/>
          </p:nvSpPr>
          <p:spPr bwMode="auto">
            <a:xfrm>
              <a:off x="1734" y="2459"/>
              <a:ext cx="3623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TW" i="1">
                  <a:solidFill>
                    <a:srgbClr val="0066FF"/>
                  </a:solidFill>
                  <a:latin typeface="Arial Black" pitchFamily="34" charset="0"/>
                </a:rPr>
                <a:t>Two Angles and One Side Equal</a:t>
              </a:r>
            </a:p>
          </p:txBody>
        </p:sp>
        <p:grpSp>
          <p:nvGrpSpPr>
            <p:cNvPr id="52266" name="Group 42"/>
            <p:cNvGrpSpPr>
              <a:grpSpLocks/>
            </p:cNvGrpSpPr>
            <p:nvPr/>
          </p:nvGrpSpPr>
          <p:grpSpPr bwMode="auto">
            <a:xfrm>
              <a:off x="1361" y="2468"/>
              <a:ext cx="336" cy="336"/>
              <a:chOff x="576" y="1271"/>
              <a:chExt cx="336" cy="336"/>
            </a:xfrm>
          </p:grpSpPr>
          <p:sp>
            <p:nvSpPr>
              <p:cNvPr id="52267" name="Oval 43"/>
              <p:cNvSpPr>
                <a:spLocks noChangeArrowheads="1"/>
              </p:cNvSpPr>
              <p:nvPr/>
            </p:nvSpPr>
            <p:spPr bwMode="auto">
              <a:xfrm>
                <a:off x="576" y="1271"/>
                <a:ext cx="336" cy="336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268" name="Text Box 44"/>
              <p:cNvSpPr txBox="1">
                <a:spLocks noChangeArrowheads="1"/>
              </p:cNvSpPr>
              <p:nvPr/>
            </p:nvSpPr>
            <p:spPr bwMode="auto">
              <a:xfrm>
                <a:off x="609" y="1294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i="1">
                    <a:solidFill>
                      <a:srgbClr val="FFFF99"/>
                    </a:solidFill>
                    <a:latin typeface="Arial Black" pitchFamily="34" charset="0"/>
                  </a:rPr>
                  <a:t>C</a:t>
                </a:r>
              </a:p>
            </p:txBody>
          </p:sp>
        </p:grpSp>
      </p:grpSp>
      <p:grpSp>
        <p:nvGrpSpPr>
          <p:cNvPr id="52275" name="Group 51"/>
          <p:cNvGrpSpPr>
            <a:grpSpLocks/>
          </p:cNvGrpSpPr>
          <p:nvPr/>
        </p:nvGrpSpPr>
        <p:grpSpPr bwMode="auto">
          <a:xfrm>
            <a:off x="1533525" y="4914900"/>
            <a:ext cx="6345238" cy="1406525"/>
            <a:chOff x="851" y="3138"/>
            <a:chExt cx="3997" cy="886"/>
          </a:xfrm>
        </p:grpSpPr>
        <p:sp>
          <p:nvSpPr>
            <p:cNvPr id="52253" name="Text Box 29"/>
            <p:cNvSpPr txBox="1">
              <a:spLocks noChangeArrowheads="1"/>
            </p:cNvSpPr>
            <p:nvPr/>
          </p:nvSpPr>
          <p:spPr bwMode="auto">
            <a:xfrm>
              <a:off x="1224" y="3138"/>
              <a:ext cx="3624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TW" i="1">
                  <a:solidFill>
                    <a:srgbClr val="0066FF"/>
                  </a:solidFill>
                  <a:latin typeface="Arial Black" pitchFamily="34" charset="0"/>
                </a:rPr>
                <a:t>Two Right-angled Triangles with Equal Hypotenuses and Another Pair of Equal Sides</a:t>
              </a:r>
            </a:p>
          </p:txBody>
        </p:sp>
        <p:grpSp>
          <p:nvGrpSpPr>
            <p:cNvPr id="52269" name="Group 45"/>
            <p:cNvGrpSpPr>
              <a:grpSpLocks/>
            </p:cNvGrpSpPr>
            <p:nvPr/>
          </p:nvGrpSpPr>
          <p:grpSpPr bwMode="auto">
            <a:xfrm>
              <a:off x="851" y="3144"/>
              <a:ext cx="336" cy="336"/>
              <a:chOff x="576" y="1271"/>
              <a:chExt cx="336" cy="336"/>
            </a:xfrm>
          </p:grpSpPr>
          <p:sp>
            <p:nvSpPr>
              <p:cNvPr id="52270" name="Oval 46"/>
              <p:cNvSpPr>
                <a:spLocks noChangeArrowheads="1"/>
              </p:cNvSpPr>
              <p:nvPr/>
            </p:nvSpPr>
            <p:spPr bwMode="auto">
              <a:xfrm>
                <a:off x="576" y="1271"/>
                <a:ext cx="336" cy="336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271" name="Text Box 47"/>
              <p:cNvSpPr txBox="1">
                <a:spLocks noChangeArrowheads="1"/>
              </p:cNvSpPr>
              <p:nvPr/>
            </p:nvSpPr>
            <p:spPr bwMode="auto">
              <a:xfrm>
                <a:off x="609" y="1294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i="1">
                    <a:solidFill>
                      <a:srgbClr val="FFFF99"/>
                    </a:solidFill>
                    <a:latin typeface="Arial Black" pitchFamily="34" charset="0"/>
                  </a:rPr>
                  <a:t>D</a:t>
                </a:r>
              </a:p>
            </p:txBody>
          </p:sp>
        </p:grpSp>
      </p:grpSp>
      <p:sp>
        <p:nvSpPr>
          <p:cNvPr id="52276" name="Rectangle 5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85900" y="2082800"/>
            <a:ext cx="3886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77" name="Rectangle 5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85900" y="2844800"/>
            <a:ext cx="5765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78" name="Rectangle 5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85900" y="4025900"/>
            <a:ext cx="6210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79" name="Rectangl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85900" y="4876800"/>
            <a:ext cx="6210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804863" y="1212850"/>
            <a:ext cx="7700962" cy="39925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08050" y="1233488"/>
            <a:ext cx="740886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Two Right-angled Triangles with Equal Hypotenuses and Another Pair of Equal Sides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804863" y="5170488"/>
            <a:ext cx="77009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7066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2FB1CAB4-894D-4D81-9763-75AE31A325A6}" type="slidenum">
              <a:rPr lang="en-US" altLang="zh-TW" sz="1400" b="1"/>
              <a:pPr algn="r">
                <a:spcBef>
                  <a:spcPct val="50000"/>
                </a:spcBef>
              </a:pPr>
              <a:t>30</a:t>
            </a:fld>
            <a:r>
              <a:rPr lang="en-US" altLang="zh-TW" sz="1400" b="1"/>
              <a:t>)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3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864225" y="6292850"/>
            <a:ext cx="1247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b="1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Index 11.2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63525" y="12890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D)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49275" y="5092700"/>
            <a:ext cx="184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endParaRPr lang="en-US"/>
          </a:p>
        </p:txBody>
      </p:sp>
      <p:grpSp>
        <p:nvGrpSpPr>
          <p:cNvPr id="70715" name="Group 59"/>
          <p:cNvGrpSpPr>
            <a:grpSpLocks/>
          </p:cNvGrpSpPr>
          <p:nvPr/>
        </p:nvGrpSpPr>
        <p:grpSpPr bwMode="auto">
          <a:xfrm>
            <a:off x="908050" y="2271713"/>
            <a:ext cx="6797675" cy="2643187"/>
            <a:chOff x="572" y="1431"/>
            <a:chExt cx="4282" cy="1665"/>
          </a:xfrm>
        </p:grpSpPr>
        <p:sp>
          <p:nvSpPr>
            <p:cNvPr id="70672" name="Text Box 16"/>
            <p:cNvSpPr txBox="1">
              <a:spLocks noChangeArrowheads="1"/>
            </p:cNvSpPr>
            <p:nvPr/>
          </p:nvSpPr>
          <p:spPr bwMode="auto">
            <a:xfrm>
              <a:off x="572" y="1431"/>
              <a:ext cx="4115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95300" indent="-495300" algn="l">
                <a:lnSpc>
                  <a:spcPct val="150000"/>
                </a:lnSpc>
              </a:pPr>
              <a:r>
                <a:rPr lang="en-US" altLang="zh-TW"/>
                <a:t>‧	If ∠</a:t>
              </a:r>
              <a:r>
                <a:rPr lang="en-US" altLang="zh-TW" i="1"/>
                <a:t>C</a:t>
              </a:r>
              <a:r>
                <a:rPr lang="en-US" altLang="zh-TW"/>
                <a:t> = ∠</a:t>
              </a:r>
              <a:r>
                <a:rPr lang="en-US" altLang="zh-TW" i="1"/>
                <a:t>Z </a:t>
              </a:r>
              <a:r>
                <a:rPr lang="en-US" altLang="zh-TW"/>
                <a:t>= 90</a:t>
              </a:r>
              <a:r>
                <a:rPr lang="en-US" altLang="zh-TW">
                  <a:cs typeface="Times New Roman" pitchFamily="18" charset="0"/>
                </a:rPr>
                <a:t>°</a:t>
              </a:r>
              <a:r>
                <a:rPr lang="en-US" altLang="zh-TW"/>
                <a:t>, </a:t>
              </a:r>
              <a:r>
                <a:rPr lang="en-US" altLang="zh-TW" i="1"/>
                <a:t>AB</a:t>
              </a:r>
              <a:r>
                <a:rPr lang="en-US" altLang="zh-TW"/>
                <a:t> = </a:t>
              </a:r>
              <a:r>
                <a:rPr lang="en-US" altLang="zh-TW" i="1"/>
                <a:t>XY</a:t>
              </a:r>
              <a:r>
                <a:rPr lang="en-US" altLang="zh-TW"/>
                <a:t> and </a:t>
              </a:r>
              <a:r>
                <a:rPr lang="en-US" altLang="zh-TW" i="1"/>
                <a:t>BC</a:t>
              </a:r>
              <a:r>
                <a:rPr lang="en-US" altLang="zh-TW"/>
                <a:t> = </a:t>
              </a:r>
              <a:r>
                <a:rPr lang="en-US" altLang="zh-TW" i="1"/>
                <a:t>YZ</a:t>
              </a:r>
              <a:r>
                <a:rPr lang="en-US" altLang="zh-TW"/>
                <a:t>, </a:t>
              </a:r>
              <a:br>
                <a:rPr lang="en-US" altLang="zh-TW"/>
              </a:br>
              <a:r>
                <a:rPr lang="en-US" altLang="zh-TW"/>
                <a:t>then </a:t>
              </a:r>
              <a:r>
                <a:rPr lang="en-US" altLang="zh-TW">
                  <a:sym typeface="Symbol" pitchFamily="18" charset="2"/>
                </a:rPr>
                <a:t>△</a:t>
              </a:r>
              <a:r>
                <a:rPr lang="en-US" altLang="zh-TW" i="1"/>
                <a:t>ABC</a:t>
              </a:r>
              <a:r>
                <a:rPr lang="en-US" altLang="zh-TW"/>
                <a:t> </a:t>
              </a:r>
              <a:r>
                <a:rPr lang="en-US" altLang="zh-TW">
                  <a:sym typeface="Symbol" pitchFamily="18" charset="2"/>
                </a:rPr>
                <a:t></a:t>
              </a:r>
              <a:r>
                <a:rPr lang="en-US" altLang="zh-TW"/>
                <a:t> </a:t>
              </a:r>
              <a:r>
                <a:rPr lang="en-US" altLang="zh-TW">
                  <a:sym typeface="Symbol" pitchFamily="18" charset="2"/>
                </a:rPr>
                <a:t>△</a:t>
              </a:r>
              <a:r>
                <a:rPr lang="en-US" altLang="zh-TW" i="1"/>
                <a:t>XYZ</a:t>
              </a:r>
              <a:r>
                <a:rPr lang="en-US" altLang="zh-TW"/>
                <a:t>.</a:t>
              </a:r>
            </a:p>
            <a:p>
              <a:pPr marL="495300" indent="-495300" algn="l">
                <a:lnSpc>
                  <a:spcPct val="200000"/>
                </a:lnSpc>
              </a:pPr>
              <a:r>
                <a:rPr lang="en-US" altLang="zh-TW"/>
                <a:t>	【</a:t>
              </a:r>
              <a:r>
                <a:rPr lang="en-US" altLang="zh-TW" i="1"/>
                <a:t>Reference: RHS</a:t>
              </a:r>
              <a:r>
                <a:rPr lang="en-US" altLang="zh-TW"/>
                <a:t>】</a:t>
              </a:r>
            </a:p>
          </p:txBody>
        </p:sp>
        <p:grpSp>
          <p:nvGrpSpPr>
            <p:cNvPr id="70703" name="Group 47"/>
            <p:cNvGrpSpPr>
              <a:grpSpLocks/>
            </p:cNvGrpSpPr>
            <p:nvPr/>
          </p:nvGrpSpPr>
          <p:grpSpPr bwMode="auto">
            <a:xfrm>
              <a:off x="2790" y="1819"/>
              <a:ext cx="976" cy="1277"/>
              <a:chOff x="2790" y="1651"/>
              <a:chExt cx="976" cy="1277"/>
            </a:xfrm>
          </p:grpSpPr>
          <p:sp>
            <p:nvSpPr>
              <p:cNvPr id="70679" name="Rectangle 23"/>
              <p:cNvSpPr>
                <a:spLocks noChangeArrowheads="1"/>
              </p:cNvSpPr>
              <p:nvPr/>
            </p:nvSpPr>
            <p:spPr bwMode="auto">
              <a:xfrm>
                <a:off x="3471" y="1651"/>
                <a:ext cx="22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A</a:t>
                </a:r>
              </a:p>
            </p:txBody>
          </p:sp>
          <p:grpSp>
            <p:nvGrpSpPr>
              <p:cNvPr id="70699" name="Group 43"/>
              <p:cNvGrpSpPr>
                <a:grpSpLocks/>
              </p:cNvGrpSpPr>
              <p:nvPr/>
            </p:nvGrpSpPr>
            <p:grpSpPr bwMode="auto">
              <a:xfrm>
                <a:off x="2973" y="1911"/>
                <a:ext cx="591" cy="889"/>
                <a:chOff x="2973" y="1911"/>
                <a:chExt cx="591" cy="889"/>
              </a:xfrm>
            </p:grpSpPr>
            <p:sp>
              <p:nvSpPr>
                <p:cNvPr id="70696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2973" y="1911"/>
                  <a:ext cx="591" cy="846"/>
                </a:xfrm>
                <a:prstGeom prst="rtTriangl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0697" name="Freeform 41"/>
                <p:cNvSpPr>
                  <a:spLocks/>
                </p:cNvSpPr>
                <p:nvPr/>
              </p:nvSpPr>
              <p:spPr bwMode="auto">
                <a:xfrm>
                  <a:off x="3492" y="2682"/>
                  <a:ext cx="69" cy="69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0" y="0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69" h="75">
                      <a:moveTo>
                        <a:pt x="69" y="0"/>
                      </a:moveTo>
                      <a:lnTo>
                        <a:pt x="0" y="0"/>
                      </a:lnTo>
                      <a:lnTo>
                        <a:pt x="0" y="75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grpSp>
              <p:nvGrpSpPr>
                <p:cNvPr id="70675" name="Group 19"/>
                <p:cNvGrpSpPr>
                  <a:grpSpLocks/>
                </p:cNvGrpSpPr>
                <p:nvPr/>
              </p:nvGrpSpPr>
              <p:grpSpPr bwMode="auto">
                <a:xfrm>
                  <a:off x="3258" y="2720"/>
                  <a:ext cx="24" cy="80"/>
                  <a:chOff x="1528" y="3032"/>
                  <a:chExt cx="24" cy="80"/>
                </a:xfrm>
              </p:grpSpPr>
              <p:sp>
                <p:nvSpPr>
                  <p:cNvPr id="7067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528" y="3032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067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3032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70698" name="Line 42"/>
                <p:cNvSpPr>
                  <a:spLocks noChangeShapeType="1"/>
                </p:cNvSpPr>
                <p:nvPr/>
              </p:nvSpPr>
              <p:spPr bwMode="auto">
                <a:xfrm>
                  <a:off x="3237" y="2322"/>
                  <a:ext cx="60" cy="60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70701" name="Rectangle 45"/>
              <p:cNvSpPr>
                <a:spLocks noChangeArrowheads="1"/>
              </p:cNvSpPr>
              <p:nvPr/>
            </p:nvSpPr>
            <p:spPr bwMode="auto">
              <a:xfrm>
                <a:off x="2790" y="2620"/>
                <a:ext cx="22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B</a:t>
                </a:r>
              </a:p>
            </p:txBody>
          </p:sp>
          <p:sp>
            <p:nvSpPr>
              <p:cNvPr id="70702" name="Rectangle 46"/>
              <p:cNvSpPr>
                <a:spLocks noChangeArrowheads="1"/>
              </p:cNvSpPr>
              <p:nvPr/>
            </p:nvSpPr>
            <p:spPr bwMode="auto">
              <a:xfrm>
                <a:off x="3519" y="2620"/>
                <a:ext cx="24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C</a:t>
                </a:r>
              </a:p>
            </p:txBody>
          </p:sp>
        </p:grpSp>
        <p:grpSp>
          <p:nvGrpSpPr>
            <p:cNvPr id="70704" name="Group 48"/>
            <p:cNvGrpSpPr>
              <a:grpSpLocks/>
            </p:cNvGrpSpPr>
            <p:nvPr/>
          </p:nvGrpSpPr>
          <p:grpSpPr bwMode="auto">
            <a:xfrm>
              <a:off x="3878" y="1819"/>
              <a:ext cx="976" cy="1277"/>
              <a:chOff x="2790" y="1651"/>
              <a:chExt cx="976" cy="1277"/>
            </a:xfrm>
          </p:grpSpPr>
          <p:sp>
            <p:nvSpPr>
              <p:cNvPr id="70705" name="Rectangle 49"/>
              <p:cNvSpPr>
                <a:spLocks noChangeArrowheads="1"/>
              </p:cNvSpPr>
              <p:nvPr/>
            </p:nvSpPr>
            <p:spPr bwMode="auto">
              <a:xfrm>
                <a:off x="3471" y="1651"/>
                <a:ext cx="22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X</a:t>
                </a:r>
              </a:p>
            </p:txBody>
          </p:sp>
          <p:grpSp>
            <p:nvGrpSpPr>
              <p:cNvPr id="70706" name="Group 50"/>
              <p:cNvGrpSpPr>
                <a:grpSpLocks/>
              </p:cNvGrpSpPr>
              <p:nvPr/>
            </p:nvGrpSpPr>
            <p:grpSpPr bwMode="auto">
              <a:xfrm>
                <a:off x="2973" y="1911"/>
                <a:ext cx="591" cy="889"/>
                <a:chOff x="2973" y="1911"/>
                <a:chExt cx="591" cy="889"/>
              </a:xfrm>
            </p:grpSpPr>
            <p:sp>
              <p:nvSpPr>
                <p:cNvPr id="70707" name="AutoShape 51"/>
                <p:cNvSpPr>
                  <a:spLocks noChangeArrowheads="1"/>
                </p:cNvSpPr>
                <p:nvPr/>
              </p:nvSpPr>
              <p:spPr bwMode="auto">
                <a:xfrm flipH="1">
                  <a:off x="2973" y="1911"/>
                  <a:ext cx="591" cy="846"/>
                </a:xfrm>
                <a:prstGeom prst="rtTriangl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0708" name="Freeform 52"/>
                <p:cNvSpPr>
                  <a:spLocks/>
                </p:cNvSpPr>
                <p:nvPr/>
              </p:nvSpPr>
              <p:spPr bwMode="auto">
                <a:xfrm>
                  <a:off x="3492" y="2682"/>
                  <a:ext cx="69" cy="69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0" y="0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69" h="75">
                      <a:moveTo>
                        <a:pt x="69" y="0"/>
                      </a:moveTo>
                      <a:lnTo>
                        <a:pt x="0" y="0"/>
                      </a:lnTo>
                      <a:lnTo>
                        <a:pt x="0" y="75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grpSp>
              <p:nvGrpSpPr>
                <p:cNvPr id="70709" name="Group 53"/>
                <p:cNvGrpSpPr>
                  <a:grpSpLocks/>
                </p:cNvGrpSpPr>
                <p:nvPr/>
              </p:nvGrpSpPr>
              <p:grpSpPr bwMode="auto">
                <a:xfrm>
                  <a:off x="3258" y="2720"/>
                  <a:ext cx="24" cy="80"/>
                  <a:chOff x="1528" y="3032"/>
                  <a:chExt cx="24" cy="80"/>
                </a:xfrm>
              </p:grpSpPr>
              <p:sp>
                <p:nvSpPr>
                  <p:cNvPr id="7071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528" y="3032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0711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3032"/>
                    <a:ext cx="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70712" name="Line 56"/>
                <p:cNvSpPr>
                  <a:spLocks noChangeShapeType="1"/>
                </p:cNvSpPr>
                <p:nvPr/>
              </p:nvSpPr>
              <p:spPr bwMode="auto">
                <a:xfrm>
                  <a:off x="3237" y="2322"/>
                  <a:ext cx="60" cy="60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70713" name="Rectangle 57"/>
              <p:cNvSpPr>
                <a:spLocks noChangeArrowheads="1"/>
              </p:cNvSpPr>
              <p:nvPr/>
            </p:nvSpPr>
            <p:spPr bwMode="auto">
              <a:xfrm>
                <a:off x="2790" y="2620"/>
                <a:ext cx="21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Y</a:t>
                </a:r>
              </a:p>
            </p:txBody>
          </p:sp>
          <p:sp>
            <p:nvSpPr>
              <p:cNvPr id="70714" name="Rectangle 58"/>
              <p:cNvSpPr>
                <a:spLocks noChangeArrowheads="1"/>
              </p:cNvSpPr>
              <p:nvPr/>
            </p:nvSpPr>
            <p:spPr bwMode="auto">
              <a:xfrm>
                <a:off x="3519" y="2620"/>
                <a:ext cx="24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sz="2000" b="1" i="1">
                    <a:solidFill>
                      <a:srgbClr val="333333"/>
                    </a:solidFill>
                  </a:rPr>
                  <a:t>Z</a:t>
                </a:r>
              </a:p>
            </p:txBody>
          </p:sp>
        </p:grpSp>
      </p:grpSp>
      <p:pic>
        <p:nvPicPr>
          <p:cNvPr id="70716" name="Picture 60" descr="D:\Oxford\PPT\Shared\keyconcept5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1462" cy="60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JKL_Louis\JKP04_05 牛津初中數學\Quick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593725"/>
            <a:ext cx="1733550" cy="646113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79400" y="1211263"/>
            <a:ext cx="8623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Determine which of the following pair(s) of triangles are congruent.</a:t>
            </a:r>
          </a:p>
        </p:txBody>
      </p:sp>
      <p:sp>
        <p:nvSpPr>
          <p:cNvPr id="8192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8192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2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59FD0E0E-A2DD-4C30-BCE7-E6DBBAF827A4}" type="slidenum">
              <a:rPr lang="en-US" altLang="zh-TW" sz="1400" b="1"/>
              <a:pPr algn="r">
                <a:spcBef>
                  <a:spcPct val="50000"/>
                </a:spcBef>
              </a:pPr>
              <a:t>31</a:t>
            </a:fld>
            <a:r>
              <a:rPr lang="en-US" altLang="zh-TW" sz="1400" b="1"/>
              <a:t>)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pic>
        <p:nvPicPr>
          <p:cNvPr id="81929" name="Picture 9" descr="C:\JKL_Louis\JKP04_05 牛津初中數學\Solu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4587875"/>
            <a:ext cx="1376363" cy="303213"/>
          </a:xfrm>
          <a:prstGeom prst="rect">
            <a:avLst/>
          </a:prstGeom>
          <a:noFill/>
        </p:spPr>
      </p:pic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44500" y="4821238"/>
            <a:ext cx="38465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TW"/>
              <a:t>In the figure, because of </a:t>
            </a:r>
            <a:r>
              <a:rPr lang="en-US" altLang="zh-TW" i="1"/>
              <a:t>RHS</a:t>
            </a:r>
            <a:r>
              <a:rPr lang="en-US" altLang="zh-TW"/>
              <a:t>,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44500" y="5384800"/>
            <a:ext cx="6553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/>
              <a:t>(I) and (III) are a pair of congruent triangles;</a:t>
            </a:r>
          </a:p>
          <a:p>
            <a:pPr algn="l">
              <a:lnSpc>
                <a:spcPct val="130000"/>
              </a:lnSpc>
            </a:pPr>
            <a:r>
              <a:rPr lang="en-US" altLang="zh-TW"/>
              <a:t>(II) and (IV) are another pair of congruent triangles.</a:t>
            </a:r>
          </a:p>
        </p:txBody>
      </p:sp>
      <p:grpSp>
        <p:nvGrpSpPr>
          <p:cNvPr id="81961" name="Group 41"/>
          <p:cNvGrpSpPr>
            <a:grpSpLocks/>
          </p:cNvGrpSpPr>
          <p:nvPr/>
        </p:nvGrpSpPr>
        <p:grpSpPr bwMode="auto">
          <a:xfrm>
            <a:off x="292100" y="1797050"/>
            <a:ext cx="8199438" cy="2495550"/>
            <a:chOff x="184" y="1132"/>
            <a:chExt cx="5165" cy="1572"/>
          </a:xfrm>
        </p:grpSpPr>
        <p:sp>
          <p:nvSpPr>
            <p:cNvPr id="81933" name="Text Box 13"/>
            <p:cNvSpPr txBox="1">
              <a:spLocks noChangeArrowheads="1"/>
            </p:cNvSpPr>
            <p:nvPr/>
          </p:nvSpPr>
          <p:spPr bwMode="auto">
            <a:xfrm>
              <a:off x="652" y="2301"/>
              <a:ext cx="30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(I)</a:t>
              </a:r>
            </a:p>
          </p:txBody>
        </p:sp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2228" y="2301"/>
              <a:ext cx="37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(II)</a:t>
              </a:r>
            </a:p>
          </p:txBody>
        </p:sp>
        <p:sp>
          <p:nvSpPr>
            <p:cNvPr id="81935" name="Text Box 15"/>
            <p:cNvSpPr txBox="1">
              <a:spLocks noChangeArrowheads="1"/>
            </p:cNvSpPr>
            <p:nvPr/>
          </p:nvSpPr>
          <p:spPr bwMode="auto">
            <a:xfrm>
              <a:off x="3620" y="2301"/>
              <a:ext cx="43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(III)</a:t>
              </a:r>
            </a:p>
          </p:txBody>
        </p:sp>
        <p:sp>
          <p:nvSpPr>
            <p:cNvPr id="81936" name="Text Box 16"/>
            <p:cNvSpPr txBox="1">
              <a:spLocks noChangeArrowheads="1"/>
            </p:cNvSpPr>
            <p:nvPr/>
          </p:nvSpPr>
          <p:spPr bwMode="auto">
            <a:xfrm>
              <a:off x="4826" y="2301"/>
              <a:ext cx="44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TW"/>
                <a:t>(IV)</a:t>
              </a:r>
            </a:p>
          </p:txBody>
        </p:sp>
        <p:grpSp>
          <p:nvGrpSpPr>
            <p:cNvPr id="81954" name="Group 34"/>
            <p:cNvGrpSpPr>
              <a:grpSpLocks/>
            </p:cNvGrpSpPr>
            <p:nvPr/>
          </p:nvGrpSpPr>
          <p:grpSpPr bwMode="auto">
            <a:xfrm>
              <a:off x="184" y="1504"/>
              <a:ext cx="1470" cy="789"/>
              <a:chOff x="184" y="1504"/>
              <a:chExt cx="1470" cy="789"/>
            </a:xfrm>
          </p:grpSpPr>
          <p:sp>
            <p:nvSpPr>
              <p:cNvPr id="81953" name="Freeform 33"/>
              <p:cNvSpPr>
                <a:spLocks/>
              </p:cNvSpPr>
              <p:nvPr/>
            </p:nvSpPr>
            <p:spPr bwMode="auto">
              <a:xfrm>
                <a:off x="261" y="1536"/>
                <a:ext cx="1257" cy="720"/>
              </a:xfrm>
              <a:custGeom>
                <a:avLst/>
                <a:gdLst/>
                <a:ahLst/>
                <a:cxnLst>
                  <a:cxn ang="0">
                    <a:pos x="0" y="717"/>
                  </a:cxn>
                  <a:cxn ang="0">
                    <a:pos x="1257" y="720"/>
                  </a:cxn>
                  <a:cxn ang="0">
                    <a:pos x="1257" y="0"/>
                  </a:cxn>
                  <a:cxn ang="0">
                    <a:pos x="0" y="717"/>
                  </a:cxn>
                </a:cxnLst>
                <a:rect l="0" t="0" r="r" b="b"/>
                <a:pathLst>
                  <a:path w="1257" h="720">
                    <a:moveTo>
                      <a:pt x="0" y="717"/>
                    </a:moveTo>
                    <a:lnTo>
                      <a:pt x="1257" y="720"/>
                    </a:lnTo>
                    <a:lnTo>
                      <a:pt x="1257" y="0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81949" name="Picture 29" descr="D:\Oxford\PPT\S1_ch11\11A_p184fig25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4" y="1504"/>
                <a:ext cx="1470" cy="789"/>
              </a:xfrm>
              <a:prstGeom prst="rect">
                <a:avLst/>
              </a:prstGeom>
              <a:noFill/>
            </p:spPr>
          </p:pic>
        </p:grpSp>
        <p:grpSp>
          <p:nvGrpSpPr>
            <p:cNvPr id="81956" name="Group 36"/>
            <p:cNvGrpSpPr>
              <a:grpSpLocks/>
            </p:cNvGrpSpPr>
            <p:nvPr/>
          </p:nvGrpSpPr>
          <p:grpSpPr bwMode="auto">
            <a:xfrm>
              <a:off x="1828" y="1656"/>
              <a:ext cx="1161" cy="729"/>
              <a:chOff x="1828" y="1656"/>
              <a:chExt cx="1161" cy="729"/>
            </a:xfrm>
          </p:grpSpPr>
          <p:sp>
            <p:nvSpPr>
              <p:cNvPr id="81955" name="Freeform 35"/>
              <p:cNvSpPr>
                <a:spLocks/>
              </p:cNvSpPr>
              <p:nvPr/>
            </p:nvSpPr>
            <p:spPr bwMode="auto">
              <a:xfrm>
                <a:off x="1872" y="1695"/>
                <a:ext cx="1068" cy="534"/>
              </a:xfrm>
              <a:custGeom>
                <a:avLst/>
                <a:gdLst/>
                <a:ahLst/>
                <a:cxnLst>
                  <a:cxn ang="0">
                    <a:pos x="0" y="534"/>
                  </a:cxn>
                  <a:cxn ang="0">
                    <a:pos x="1068" y="534"/>
                  </a:cxn>
                  <a:cxn ang="0">
                    <a:pos x="474" y="0"/>
                  </a:cxn>
                  <a:cxn ang="0">
                    <a:pos x="0" y="534"/>
                  </a:cxn>
                </a:cxnLst>
                <a:rect l="0" t="0" r="r" b="b"/>
                <a:pathLst>
                  <a:path w="1068" h="534">
                    <a:moveTo>
                      <a:pt x="0" y="534"/>
                    </a:moveTo>
                    <a:lnTo>
                      <a:pt x="1068" y="534"/>
                    </a:lnTo>
                    <a:lnTo>
                      <a:pt x="474" y="0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81950" name="Picture 30" descr="D:\Oxford\PPT\S1_ch11\11A_p184fig2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28" y="1656"/>
                <a:ext cx="1161" cy="729"/>
              </a:xfrm>
              <a:prstGeom prst="rect">
                <a:avLst/>
              </a:prstGeom>
              <a:noFill/>
            </p:spPr>
          </p:pic>
        </p:grpSp>
        <p:grpSp>
          <p:nvGrpSpPr>
            <p:cNvPr id="81958" name="Group 38"/>
            <p:cNvGrpSpPr>
              <a:grpSpLocks/>
            </p:cNvGrpSpPr>
            <p:nvPr/>
          </p:nvGrpSpPr>
          <p:grpSpPr bwMode="auto">
            <a:xfrm>
              <a:off x="3288" y="1132"/>
              <a:ext cx="804" cy="1552"/>
              <a:chOff x="3288" y="1132"/>
              <a:chExt cx="804" cy="1552"/>
            </a:xfrm>
          </p:grpSpPr>
          <p:sp>
            <p:nvSpPr>
              <p:cNvPr id="81957" name="Freeform 37"/>
              <p:cNvSpPr>
                <a:spLocks/>
              </p:cNvSpPr>
              <p:nvPr/>
            </p:nvSpPr>
            <p:spPr bwMode="auto">
              <a:xfrm>
                <a:off x="3429" y="1167"/>
                <a:ext cx="615" cy="1482"/>
              </a:xfrm>
              <a:custGeom>
                <a:avLst/>
                <a:gdLst/>
                <a:ahLst/>
                <a:cxnLst>
                  <a:cxn ang="0">
                    <a:pos x="0" y="1458"/>
                  </a:cxn>
                  <a:cxn ang="0">
                    <a:pos x="615" y="354"/>
                  </a:cxn>
                  <a:cxn ang="0">
                    <a:pos x="1" y="0"/>
                  </a:cxn>
                  <a:cxn ang="0">
                    <a:pos x="1" y="1482"/>
                  </a:cxn>
                </a:cxnLst>
                <a:rect l="0" t="0" r="r" b="b"/>
                <a:pathLst>
                  <a:path w="615" h="1482">
                    <a:moveTo>
                      <a:pt x="0" y="1458"/>
                    </a:moveTo>
                    <a:lnTo>
                      <a:pt x="615" y="354"/>
                    </a:lnTo>
                    <a:lnTo>
                      <a:pt x="1" y="0"/>
                    </a:lnTo>
                    <a:lnTo>
                      <a:pt x="1" y="1482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81951" name="Picture 31" descr="D:\Oxford\PPT\S1_ch11\11A_p184fig27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88" y="1132"/>
                <a:ext cx="804" cy="1552"/>
              </a:xfrm>
              <a:prstGeom prst="rect">
                <a:avLst/>
              </a:prstGeom>
              <a:noFill/>
            </p:spPr>
          </p:pic>
        </p:grpSp>
        <p:grpSp>
          <p:nvGrpSpPr>
            <p:cNvPr id="81960" name="Group 40"/>
            <p:cNvGrpSpPr>
              <a:grpSpLocks/>
            </p:cNvGrpSpPr>
            <p:nvPr/>
          </p:nvGrpSpPr>
          <p:grpSpPr bwMode="auto">
            <a:xfrm>
              <a:off x="4684" y="1280"/>
              <a:ext cx="665" cy="1143"/>
              <a:chOff x="4684" y="1280"/>
              <a:chExt cx="665" cy="1143"/>
            </a:xfrm>
          </p:grpSpPr>
          <p:sp>
            <p:nvSpPr>
              <p:cNvPr id="81959" name="Freeform 39"/>
              <p:cNvSpPr>
                <a:spLocks/>
              </p:cNvSpPr>
              <p:nvPr/>
            </p:nvSpPr>
            <p:spPr bwMode="auto">
              <a:xfrm>
                <a:off x="4791" y="1326"/>
                <a:ext cx="519" cy="10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38"/>
                  </a:cxn>
                  <a:cxn ang="0">
                    <a:pos x="519" y="546"/>
                  </a:cxn>
                  <a:cxn ang="0">
                    <a:pos x="0" y="0"/>
                  </a:cxn>
                </a:cxnLst>
                <a:rect l="0" t="0" r="r" b="b"/>
                <a:pathLst>
                  <a:path w="519" h="1038">
                    <a:moveTo>
                      <a:pt x="0" y="0"/>
                    </a:moveTo>
                    <a:lnTo>
                      <a:pt x="0" y="1038"/>
                    </a:lnTo>
                    <a:lnTo>
                      <a:pt x="519" y="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81952" name="Picture 32" descr="D:\Oxford\PPT\S1_ch11\11A_p184fig2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84" y="1280"/>
                <a:ext cx="665" cy="114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1962" name="Group 42"/>
          <p:cNvGrpSpPr>
            <a:grpSpLocks/>
          </p:cNvGrpSpPr>
          <p:nvPr/>
        </p:nvGrpSpPr>
        <p:grpSpPr bwMode="auto">
          <a:xfrm>
            <a:off x="520700" y="5943600"/>
            <a:ext cx="6553200" cy="469900"/>
            <a:chOff x="328" y="3472"/>
            <a:chExt cx="2824" cy="360"/>
          </a:xfrm>
        </p:grpSpPr>
        <p:sp>
          <p:nvSpPr>
            <p:cNvPr id="81963" name="Line 43"/>
            <p:cNvSpPr>
              <a:spLocks noChangeShapeType="1"/>
            </p:cNvSpPr>
            <p:nvPr/>
          </p:nvSpPr>
          <p:spPr bwMode="auto">
            <a:xfrm>
              <a:off x="328" y="3472"/>
              <a:ext cx="2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64" name="Line 44"/>
            <p:cNvSpPr>
              <a:spLocks noChangeShapeType="1"/>
            </p:cNvSpPr>
            <p:nvPr/>
          </p:nvSpPr>
          <p:spPr bwMode="auto">
            <a:xfrm>
              <a:off x="328" y="3832"/>
              <a:ext cx="2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utoUpdateAnimBg="0"/>
      <p:bldP spid="8193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295400" y="1149350"/>
            <a:ext cx="46894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5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In the figure, ∠</a:t>
            </a:r>
            <a:r>
              <a:rPr lang="en-US" altLang="zh-TW" i="1"/>
              <a:t>DAB</a:t>
            </a:r>
            <a:r>
              <a:rPr lang="en-US" altLang="zh-TW"/>
              <a:t> and ∠</a:t>
            </a:r>
            <a:r>
              <a:rPr lang="en-US" altLang="zh-TW" i="1"/>
              <a:t>BCD</a:t>
            </a:r>
            <a:r>
              <a:rPr lang="en-US" altLang="zh-TW"/>
              <a:t> are both right angles and </a:t>
            </a:r>
            <a:r>
              <a:rPr lang="en-US" altLang="zh-TW" i="1"/>
              <a:t>AD</a:t>
            </a:r>
            <a:r>
              <a:rPr lang="en-US" altLang="zh-TW"/>
              <a:t> = </a:t>
            </a:r>
            <a:r>
              <a:rPr lang="en-US" altLang="zh-TW" i="1"/>
              <a:t>BC</a:t>
            </a:r>
            <a:r>
              <a:rPr lang="en-US" altLang="zh-TW"/>
              <a:t>. Judge whether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ABD</a:t>
            </a:r>
            <a:r>
              <a:rPr lang="en-US" altLang="zh-TW"/>
              <a:t> and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CDB</a:t>
            </a:r>
            <a:r>
              <a:rPr lang="en-US" altLang="zh-TW"/>
              <a:t> are congruent, and give reasons.</a:t>
            </a:r>
          </a:p>
        </p:txBody>
      </p:sp>
      <p:sp>
        <p:nvSpPr>
          <p:cNvPr id="8295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8295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AC649825-7EBA-4E29-817C-8F7C57C16C85}" type="slidenum">
              <a:rPr lang="en-US" altLang="zh-TW" sz="1400" b="1"/>
              <a:pPr algn="r">
                <a:spcBef>
                  <a:spcPct val="50000"/>
                </a:spcBef>
              </a:pPr>
              <a:t>32</a:t>
            </a:fld>
            <a:r>
              <a:rPr lang="en-US" altLang="zh-TW" sz="1400" b="1"/>
              <a:t>)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63500" y="76200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11.2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Congruent</a:t>
            </a:r>
          </a:p>
        </p:txBody>
      </p:sp>
      <p:pic>
        <p:nvPicPr>
          <p:cNvPr id="82955" name="Picture 11" descr="C:\JKL_Louis\JKP04_05 牛津初中數學\Solu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3622675"/>
            <a:ext cx="1376363" cy="303213"/>
          </a:xfrm>
          <a:prstGeom prst="rect">
            <a:avLst/>
          </a:prstGeom>
          <a:noFill/>
        </p:spPr>
      </p:pic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1279525" y="3971925"/>
            <a:ext cx="450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/>
            <a:r>
              <a:rPr lang="en-US" altLang="zh-TW">
                <a:sym typeface="Symbol" pitchFamily="18" charset="2"/>
              </a:rPr>
              <a:t>Yes, △</a:t>
            </a:r>
            <a:r>
              <a:rPr lang="en-US" altLang="zh-TW" i="1"/>
              <a:t>ABD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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CDB</a:t>
            </a:r>
            <a:r>
              <a:rPr lang="en-US" altLang="zh-TW"/>
              <a:t>  (</a:t>
            </a:r>
            <a:r>
              <a:rPr lang="en-US" altLang="zh-TW" i="1"/>
              <a:t>RHS</a:t>
            </a:r>
            <a:r>
              <a:rPr lang="en-US" altLang="zh-TW"/>
              <a:t>)</a:t>
            </a: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1358900" y="4445000"/>
            <a:ext cx="3852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5210175" y="62928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3" action="ppaction://hlinksldjump"/>
              </a:rPr>
              <a:t>Key Concept 11.2.5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grpSp>
        <p:nvGrpSpPr>
          <p:cNvPr id="82965" name="Group 21"/>
          <p:cNvGrpSpPr>
            <a:grpSpLocks/>
          </p:cNvGrpSpPr>
          <p:nvPr/>
        </p:nvGrpSpPr>
        <p:grpSpPr bwMode="auto">
          <a:xfrm>
            <a:off x="406400" y="4814888"/>
            <a:ext cx="5356225" cy="1420812"/>
            <a:chOff x="424" y="3241"/>
            <a:chExt cx="3374" cy="895"/>
          </a:xfrm>
        </p:grpSpPr>
        <p:grpSp>
          <p:nvGrpSpPr>
            <p:cNvPr id="82966" name="Group 22"/>
            <p:cNvGrpSpPr>
              <a:grpSpLocks/>
            </p:cNvGrpSpPr>
            <p:nvPr/>
          </p:nvGrpSpPr>
          <p:grpSpPr bwMode="auto">
            <a:xfrm>
              <a:off x="424" y="3241"/>
              <a:ext cx="3336" cy="895"/>
              <a:chOff x="424" y="3241"/>
              <a:chExt cx="3336" cy="895"/>
            </a:xfrm>
          </p:grpSpPr>
          <p:sp>
            <p:nvSpPr>
              <p:cNvPr id="82967" name="AutoShape 23"/>
              <p:cNvSpPr>
                <a:spLocks noChangeArrowheads="1"/>
              </p:cNvSpPr>
              <p:nvPr/>
            </p:nvSpPr>
            <p:spPr bwMode="auto">
              <a:xfrm>
                <a:off x="424" y="3241"/>
                <a:ext cx="1854" cy="335"/>
              </a:xfrm>
              <a:prstGeom prst="roundRect">
                <a:avLst>
                  <a:gd name="adj" fmla="val 22870"/>
                </a:avLst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FF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68" name="Rectangle 24"/>
              <p:cNvSpPr>
                <a:spLocks noChangeArrowheads="1"/>
              </p:cNvSpPr>
              <p:nvPr/>
            </p:nvSpPr>
            <p:spPr bwMode="auto">
              <a:xfrm>
                <a:off x="424" y="3515"/>
                <a:ext cx="3336" cy="53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969" name="Rectangle 25"/>
              <p:cNvSpPr>
                <a:spLocks noChangeArrowheads="1"/>
              </p:cNvSpPr>
              <p:nvPr/>
            </p:nvSpPr>
            <p:spPr bwMode="auto">
              <a:xfrm>
                <a:off x="424" y="4040"/>
                <a:ext cx="3336" cy="96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FF9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502" y="3273"/>
              <a:ext cx="1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800">
                  <a:solidFill>
                    <a:srgbClr val="006699"/>
                  </a:solidFill>
                  <a:latin typeface="Arial" pitchFamily="34" charset="0"/>
                </a:rPr>
                <a:t>Fulfill Exercise Objective</a:t>
              </a:r>
            </a:p>
          </p:txBody>
        </p:sp>
        <p:sp>
          <p:nvSpPr>
            <p:cNvPr id="82971" name="Text Box 27"/>
            <p:cNvSpPr txBox="1">
              <a:spLocks noChangeArrowheads="1"/>
            </p:cNvSpPr>
            <p:nvPr/>
          </p:nvSpPr>
          <p:spPr bwMode="auto">
            <a:xfrm>
              <a:off x="502" y="3507"/>
              <a:ext cx="3296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77825" indent="-377825" algn="l">
                <a:lnSpc>
                  <a:spcPct val="130000"/>
                </a:lnSpc>
                <a:buFont typeface="Wingdings" pitchFamily="2" charset="2"/>
                <a:buChar char="v"/>
              </a:pPr>
              <a:r>
                <a:rPr lang="en-US" altLang="zh-TW" sz="1800">
                  <a:solidFill>
                    <a:srgbClr val="CC6600"/>
                  </a:solidFill>
                  <a:latin typeface="Arial" pitchFamily="34" charset="0"/>
                </a:rPr>
                <a:t>Determine whether two given triangles are congruent.</a:t>
              </a:r>
            </a:p>
          </p:txBody>
        </p:sp>
      </p:grpSp>
      <p:grpSp>
        <p:nvGrpSpPr>
          <p:cNvPr id="82972" name="Group 28"/>
          <p:cNvGrpSpPr>
            <a:grpSpLocks noChangeAspect="1"/>
          </p:cNvGrpSpPr>
          <p:nvPr/>
        </p:nvGrpSpPr>
        <p:grpSpPr bwMode="auto">
          <a:xfrm>
            <a:off x="206375" y="542925"/>
            <a:ext cx="2016125" cy="677863"/>
            <a:chOff x="3024" y="1584"/>
            <a:chExt cx="3174" cy="1068"/>
          </a:xfrm>
        </p:grpSpPr>
        <p:sp>
          <p:nvSpPr>
            <p:cNvPr id="82973" name="Freeform 29"/>
            <p:cNvSpPr>
              <a:spLocks noChangeAspect="1"/>
            </p:cNvSpPr>
            <p:nvPr/>
          </p:nvSpPr>
          <p:spPr bwMode="auto">
            <a:xfrm>
              <a:off x="3174" y="1866"/>
              <a:ext cx="2874" cy="720"/>
            </a:xfrm>
            <a:custGeom>
              <a:avLst/>
              <a:gdLst/>
              <a:ahLst/>
              <a:cxnLst>
                <a:cxn ang="0">
                  <a:pos x="2250" y="192"/>
                </a:cxn>
                <a:cxn ang="0">
                  <a:pos x="2874" y="192"/>
                </a:cxn>
                <a:cxn ang="0">
                  <a:pos x="2874" y="720"/>
                </a:cxn>
                <a:cxn ang="0">
                  <a:pos x="2250" y="720"/>
                </a:cxn>
                <a:cxn ang="0">
                  <a:pos x="2250" y="432"/>
                </a:cxn>
                <a:cxn ang="0">
                  <a:pos x="1626" y="432"/>
                </a:cxn>
                <a:cxn ang="0">
                  <a:pos x="1571" y="528"/>
                </a:cxn>
                <a:cxn ang="0">
                  <a:pos x="138" y="528"/>
                </a:cxn>
                <a:cxn ang="0">
                  <a:pos x="0" y="288"/>
                </a:cxn>
                <a:cxn ang="0">
                  <a:pos x="166" y="0"/>
                </a:cxn>
                <a:cxn ang="0">
                  <a:pos x="2346" y="0"/>
                </a:cxn>
                <a:cxn ang="0">
                  <a:pos x="2250" y="192"/>
                </a:cxn>
              </a:cxnLst>
              <a:rect l="0" t="0" r="r" b="b"/>
              <a:pathLst>
                <a:path w="2874" h="720">
                  <a:moveTo>
                    <a:pt x="2250" y="192"/>
                  </a:moveTo>
                  <a:lnTo>
                    <a:pt x="2874" y="192"/>
                  </a:lnTo>
                  <a:lnTo>
                    <a:pt x="2874" y="720"/>
                  </a:lnTo>
                  <a:lnTo>
                    <a:pt x="2250" y="720"/>
                  </a:lnTo>
                  <a:lnTo>
                    <a:pt x="2250" y="432"/>
                  </a:lnTo>
                  <a:lnTo>
                    <a:pt x="1626" y="432"/>
                  </a:lnTo>
                  <a:lnTo>
                    <a:pt x="1571" y="528"/>
                  </a:lnTo>
                  <a:lnTo>
                    <a:pt x="138" y="528"/>
                  </a:lnTo>
                  <a:lnTo>
                    <a:pt x="0" y="288"/>
                  </a:lnTo>
                  <a:lnTo>
                    <a:pt x="166" y="0"/>
                  </a:lnTo>
                  <a:lnTo>
                    <a:pt x="2346" y="0"/>
                  </a:lnTo>
                  <a:lnTo>
                    <a:pt x="2250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82974" name="Picture 30" descr="D:\Oxford\PPT\Shared\example_3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24" y="1584"/>
              <a:ext cx="3174" cy="1068"/>
            </a:xfrm>
            <a:prstGeom prst="rect">
              <a:avLst/>
            </a:prstGeom>
            <a:noFill/>
          </p:spPr>
        </p:pic>
      </p:grpSp>
      <p:grpSp>
        <p:nvGrpSpPr>
          <p:cNvPr id="82975" name="Group 31"/>
          <p:cNvGrpSpPr>
            <a:grpSpLocks noChangeAspect="1"/>
          </p:cNvGrpSpPr>
          <p:nvPr/>
        </p:nvGrpSpPr>
        <p:grpSpPr bwMode="auto">
          <a:xfrm>
            <a:off x="276225" y="1400175"/>
            <a:ext cx="900113" cy="266700"/>
            <a:chOff x="2844" y="2292"/>
            <a:chExt cx="2148" cy="636"/>
          </a:xfrm>
        </p:grpSpPr>
        <p:sp>
          <p:nvSpPr>
            <p:cNvPr id="82976" name="Rectangle 32"/>
            <p:cNvSpPr>
              <a:spLocks noChangeAspect="1" noChangeArrowheads="1"/>
            </p:cNvSpPr>
            <p:nvPr/>
          </p:nvSpPr>
          <p:spPr bwMode="auto">
            <a:xfrm>
              <a:off x="2892" y="2322"/>
              <a:ext cx="2058" cy="5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82977" name="Picture 33" descr="D:\Oxford\PPT\Shared\level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4" y="2292"/>
              <a:ext cx="2148" cy="636"/>
            </a:xfrm>
            <a:prstGeom prst="rect">
              <a:avLst/>
            </a:prstGeom>
            <a:noFill/>
          </p:spPr>
        </p:pic>
      </p:grpSp>
      <p:grpSp>
        <p:nvGrpSpPr>
          <p:cNvPr id="82980" name="Group 36"/>
          <p:cNvGrpSpPr>
            <a:grpSpLocks/>
          </p:cNvGrpSpPr>
          <p:nvPr/>
        </p:nvGrpSpPr>
        <p:grpSpPr bwMode="auto">
          <a:xfrm>
            <a:off x="5848350" y="1441450"/>
            <a:ext cx="2800350" cy="1736725"/>
            <a:chOff x="3684" y="908"/>
            <a:chExt cx="1764" cy="1094"/>
          </a:xfrm>
        </p:grpSpPr>
        <p:sp>
          <p:nvSpPr>
            <p:cNvPr id="82979" name="Rectangle 35"/>
            <p:cNvSpPr>
              <a:spLocks noChangeArrowheads="1"/>
            </p:cNvSpPr>
            <p:nvPr/>
          </p:nvSpPr>
          <p:spPr bwMode="auto">
            <a:xfrm>
              <a:off x="3864" y="1016"/>
              <a:ext cx="1404" cy="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pic>
          <p:nvPicPr>
            <p:cNvPr id="82978" name="Picture 34" descr="D:\Oxford\PPT\S1_ch11\11A_p184fig29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84" y="908"/>
              <a:ext cx="1764" cy="10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6" grpId="0" autoUpdateAnimBg="0"/>
      <p:bldP spid="82957" grpId="0" animBg="1"/>
      <p:bldP spid="8295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804863" y="1212850"/>
            <a:ext cx="7700962" cy="47418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908050" y="1233488"/>
            <a:ext cx="2900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Similar Figures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804863" y="5881688"/>
            <a:ext cx="77009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8397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63500" y="76200"/>
            <a:ext cx="368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11.3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Similarity</a:t>
            </a:r>
          </a:p>
        </p:txBody>
      </p:sp>
      <p:pic>
        <p:nvPicPr>
          <p:cNvPr id="83977" name="Picture 9" descr="D:\Oxford\PPT\Shared\keyconcept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7812" cy="609600"/>
          </a:xfrm>
          <a:prstGeom prst="rect">
            <a:avLst/>
          </a:prstGeom>
          <a:noFill/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DDBF217E-3DBE-46CD-B671-D9B54D93D23D}" type="slidenum">
              <a:rPr lang="en-US" altLang="zh-TW" sz="1400" b="1"/>
              <a:pPr algn="r">
                <a:spcBef>
                  <a:spcPct val="50000"/>
                </a:spcBef>
              </a:pPr>
              <a:t>33</a:t>
            </a:fld>
            <a:r>
              <a:rPr lang="en-US" altLang="zh-TW" sz="1400" b="1"/>
              <a:t>)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3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5864225" y="6292850"/>
            <a:ext cx="1247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b="1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5" action="ppaction://hlinksldjump"/>
              </a:rPr>
              <a:t>Index 11.3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263525" y="12890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A)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549275" y="5092700"/>
            <a:ext cx="184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endParaRPr lang="en-US"/>
          </a:p>
        </p:txBody>
      </p:sp>
      <p:grpSp>
        <p:nvGrpSpPr>
          <p:cNvPr id="84018" name="Group 50"/>
          <p:cNvGrpSpPr>
            <a:grpSpLocks/>
          </p:cNvGrpSpPr>
          <p:nvPr/>
        </p:nvGrpSpPr>
        <p:grpSpPr bwMode="auto">
          <a:xfrm>
            <a:off x="908050" y="1689100"/>
            <a:ext cx="7358063" cy="2133600"/>
            <a:chOff x="572" y="1064"/>
            <a:chExt cx="4635" cy="1344"/>
          </a:xfrm>
        </p:grpSpPr>
        <p:sp>
          <p:nvSpPr>
            <p:cNvPr id="84012" name="Rectangle 44"/>
            <p:cNvSpPr>
              <a:spLocks noChangeArrowheads="1"/>
            </p:cNvSpPr>
            <p:nvPr/>
          </p:nvSpPr>
          <p:spPr bwMode="auto">
            <a:xfrm>
              <a:off x="572" y="1129"/>
              <a:ext cx="3104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 algn="l">
                <a:lnSpc>
                  <a:spcPct val="130000"/>
                </a:lnSpc>
              </a:pPr>
              <a:r>
                <a:rPr lang="en-US" altLang="zh-TW"/>
                <a:t>1.	Two figures having the same shape are called similar figures. The figures </a:t>
              </a:r>
              <a:r>
                <a:rPr lang="en-US" altLang="zh-TW" i="1"/>
                <a:t>A</a:t>
              </a:r>
              <a:r>
                <a:rPr lang="en-US" altLang="zh-TW"/>
                <a:t> and </a:t>
              </a:r>
              <a:r>
                <a:rPr lang="en-US" altLang="zh-TW" i="1"/>
                <a:t>B</a:t>
              </a:r>
              <a:r>
                <a:rPr lang="en-US" altLang="zh-TW"/>
                <a:t> as shown is an example of </a:t>
              </a:r>
              <a:r>
                <a:rPr lang="en-US" altLang="zh-TW" b="1">
                  <a:solidFill>
                    <a:srgbClr val="FF6600"/>
                  </a:solidFill>
                </a:rPr>
                <a:t>similar figures</a:t>
              </a:r>
              <a:r>
                <a:rPr lang="en-US" altLang="zh-TW"/>
                <a:t>.</a:t>
              </a:r>
            </a:p>
          </p:txBody>
        </p:sp>
        <p:grpSp>
          <p:nvGrpSpPr>
            <p:cNvPr id="84017" name="Group 49"/>
            <p:cNvGrpSpPr>
              <a:grpSpLocks/>
            </p:cNvGrpSpPr>
            <p:nvPr/>
          </p:nvGrpSpPr>
          <p:grpSpPr bwMode="auto">
            <a:xfrm>
              <a:off x="3608" y="1064"/>
              <a:ext cx="1599" cy="1344"/>
              <a:chOff x="6093" y="1064"/>
              <a:chExt cx="1599" cy="1344"/>
            </a:xfrm>
          </p:grpSpPr>
          <p:sp>
            <p:nvSpPr>
              <p:cNvPr id="84014" name="Freeform 46"/>
              <p:cNvSpPr>
                <a:spLocks/>
              </p:cNvSpPr>
              <p:nvPr/>
            </p:nvSpPr>
            <p:spPr bwMode="auto">
              <a:xfrm>
                <a:off x="6111" y="1353"/>
                <a:ext cx="631" cy="1029"/>
              </a:xfrm>
              <a:custGeom>
                <a:avLst/>
                <a:gdLst/>
                <a:ahLst/>
                <a:cxnLst>
                  <a:cxn ang="0">
                    <a:pos x="200" y="26"/>
                  </a:cxn>
                  <a:cxn ang="0">
                    <a:pos x="200" y="65"/>
                  </a:cxn>
                  <a:cxn ang="0">
                    <a:pos x="218" y="110"/>
                  </a:cxn>
                  <a:cxn ang="0">
                    <a:pos x="227" y="170"/>
                  </a:cxn>
                  <a:cxn ang="0">
                    <a:pos x="209" y="200"/>
                  </a:cxn>
                  <a:cxn ang="0">
                    <a:pos x="158" y="242"/>
                  </a:cxn>
                  <a:cxn ang="0">
                    <a:pos x="50" y="320"/>
                  </a:cxn>
                  <a:cxn ang="0">
                    <a:pos x="5" y="413"/>
                  </a:cxn>
                  <a:cxn ang="0">
                    <a:pos x="17" y="527"/>
                  </a:cxn>
                  <a:cxn ang="0">
                    <a:pos x="101" y="791"/>
                  </a:cxn>
                  <a:cxn ang="0">
                    <a:pos x="137" y="908"/>
                  </a:cxn>
                  <a:cxn ang="0">
                    <a:pos x="134" y="953"/>
                  </a:cxn>
                  <a:cxn ang="0">
                    <a:pos x="236" y="1019"/>
                  </a:cxn>
                  <a:cxn ang="0">
                    <a:pos x="386" y="1016"/>
                  </a:cxn>
                  <a:cxn ang="0">
                    <a:pos x="491" y="959"/>
                  </a:cxn>
                  <a:cxn ang="0">
                    <a:pos x="491" y="890"/>
                  </a:cxn>
                  <a:cxn ang="0">
                    <a:pos x="515" y="830"/>
                  </a:cxn>
                  <a:cxn ang="0">
                    <a:pos x="596" y="617"/>
                  </a:cxn>
                  <a:cxn ang="0">
                    <a:pos x="626" y="431"/>
                  </a:cxn>
                  <a:cxn ang="0">
                    <a:pos x="566" y="314"/>
                  </a:cxn>
                  <a:cxn ang="0">
                    <a:pos x="455" y="230"/>
                  </a:cxn>
                  <a:cxn ang="0">
                    <a:pos x="416" y="191"/>
                  </a:cxn>
                  <a:cxn ang="0">
                    <a:pos x="404" y="152"/>
                  </a:cxn>
                  <a:cxn ang="0">
                    <a:pos x="422" y="86"/>
                  </a:cxn>
                  <a:cxn ang="0">
                    <a:pos x="434" y="62"/>
                  </a:cxn>
                  <a:cxn ang="0">
                    <a:pos x="431" y="35"/>
                  </a:cxn>
                  <a:cxn ang="0">
                    <a:pos x="386" y="5"/>
                  </a:cxn>
                  <a:cxn ang="0">
                    <a:pos x="311" y="5"/>
                  </a:cxn>
                  <a:cxn ang="0">
                    <a:pos x="251" y="5"/>
                  </a:cxn>
                  <a:cxn ang="0">
                    <a:pos x="200" y="26"/>
                  </a:cxn>
                </a:cxnLst>
                <a:rect l="0" t="0" r="r" b="b"/>
                <a:pathLst>
                  <a:path w="631" h="1029">
                    <a:moveTo>
                      <a:pt x="200" y="26"/>
                    </a:moveTo>
                    <a:cubicBezTo>
                      <a:pt x="192" y="36"/>
                      <a:pt x="197" y="51"/>
                      <a:pt x="200" y="65"/>
                    </a:cubicBezTo>
                    <a:cubicBezTo>
                      <a:pt x="203" y="79"/>
                      <a:pt x="214" y="93"/>
                      <a:pt x="218" y="110"/>
                    </a:cubicBezTo>
                    <a:cubicBezTo>
                      <a:pt x="222" y="127"/>
                      <a:pt x="228" y="155"/>
                      <a:pt x="227" y="170"/>
                    </a:cubicBezTo>
                    <a:cubicBezTo>
                      <a:pt x="226" y="185"/>
                      <a:pt x="220" y="188"/>
                      <a:pt x="209" y="200"/>
                    </a:cubicBezTo>
                    <a:cubicBezTo>
                      <a:pt x="198" y="212"/>
                      <a:pt x="184" y="222"/>
                      <a:pt x="158" y="242"/>
                    </a:cubicBezTo>
                    <a:cubicBezTo>
                      <a:pt x="132" y="262"/>
                      <a:pt x="76" y="291"/>
                      <a:pt x="50" y="320"/>
                    </a:cubicBezTo>
                    <a:cubicBezTo>
                      <a:pt x="24" y="349"/>
                      <a:pt x="10" y="379"/>
                      <a:pt x="5" y="413"/>
                    </a:cubicBezTo>
                    <a:cubicBezTo>
                      <a:pt x="0" y="447"/>
                      <a:pt x="1" y="464"/>
                      <a:pt x="17" y="527"/>
                    </a:cubicBezTo>
                    <a:cubicBezTo>
                      <a:pt x="33" y="590"/>
                      <a:pt x="81" y="728"/>
                      <a:pt x="101" y="791"/>
                    </a:cubicBezTo>
                    <a:cubicBezTo>
                      <a:pt x="121" y="854"/>
                      <a:pt x="132" y="881"/>
                      <a:pt x="137" y="908"/>
                    </a:cubicBezTo>
                    <a:cubicBezTo>
                      <a:pt x="142" y="935"/>
                      <a:pt x="117" y="934"/>
                      <a:pt x="134" y="953"/>
                    </a:cubicBezTo>
                    <a:cubicBezTo>
                      <a:pt x="151" y="972"/>
                      <a:pt x="194" y="1009"/>
                      <a:pt x="236" y="1019"/>
                    </a:cubicBezTo>
                    <a:cubicBezTo>
                      <a:pt x="278" y="1029"/>
                      <a:pt x="344" y="1026"/>
                      <a:pt x="386" y="1016"/>
                    </a:cubicBezTo>
                    <a:cubicBezTo>
                      <a:pt x="428" y="1006"/>
                      <a:pt x="474" y="980"/>
                      <a:pt x="491" y="959"/>
                    </a:cubicBezTo>
                    <a:cubicBezTo>
                      <a:pt x="508" y="938"/>
                      <a:pt x="487" y="911"/>
                      <a:pt x="491" y="890"/>
                    </a:cubicBezTo>
                    <a:cubicBezTo>
                      <a:pt x="495" y="869"/>
                      <a:pt x="498" y="875"/>
                      <a:pt x="515" y="830"/>
                    </a:cubicBezTo>
                    <a:cubicBezTo>
                      <a:pt x="532" y="785"/>
                      <a:pt x="578" y="683"/>
                      <a:pt x="596" y="617"/>
                    </a:cubicBezTo>
                    <a:cubicBezTo>
                      <a:pt x="614" y="551"/>
                      <a:pt x="631" y="481"/>
                      <a:pt x="626" y="431"/>
                    </a:cubicBezTo>
                    <a:cubicBezTo>
                      <a:pt x="621" y="381"/>
                      <a:pt x="595" y="348"/>
                      <a:pt x="566" y="314"/>
                    </a:cubicBezTo>
                    <a:cubicBezTo>
                      <a:pt x="537" y="280"/>
                      <a:pt x="480" y="251"/>
                      <a:pt x="455" y="230"/>
                    </a:cubicBezTo>
                    <a:cubicBezTo>
                      <a:pt x="430" y="209"/>
                      <a:pt x="425" y="204"/>
                      <a:pt x="416" y="191"/>
                    </a:cubicBezTo>
                    <a:cubicBezTo>
                      <a:pt x="407" y="178"/>
                      <a:pt x="403" y="169"/>
                      <a:pt x="404" y="152"/>
                    </a:cubicBezTo>
                    <a:cubicBezTo>
                      <a:pt x="405" y="135"/>
                      <a:pt x="417" y="101"/>
                      <a:pt x="422" y="86"/>
                    </a:cubicBezTo>
                    <a:cubicBezTo>
                      <a:pt x="427" y="71"/>
                      <a:pt x="432" y="71"/>
                      <a:pt x="434" y="62"/>
                    </a:cubicBezTo>
                    <a:cubicBezTo>
                      <a:pt x="436" y="53"/>
                      <a:pt x="439" y="44"/>
                      <a:pt x="431" y="35"/>
                    </a:cubicBezTo>
                    <a:cubicBezTo>
                      <a:pt x="423" y="26"/>
                      <a:pt x="406" y="10"/>
                      <a:pt x="386" y="5"/>
                    </a:cubicBezTo>
                    <a:cubicBezTo>
                      <a:pt x="366" y="0"/>
                      <a:pt x="333" y="5"/>
                      <a:pt x="311" y="5"/>
                    </a:cubicBezTo>
                    <a:cubicBezTo>
                      <a:pt x="289" y="5"/>
                      <a:pt x="271" y="3"/>
                      <a:pt x="251" y="5"/>
                    </a:cubicBezTo>
                    <a:cubicBezTo>
                      <a:pt x="231" y="7"/>
                      <a:pt x="208" y="16"/>
                      <a:pt x="200" y="26"/>
                    </a:cubicBezTo>
                    <a:close/>
                  </a:path>
                </a:pathLst>
              </a:custGeom>
              <a:solidFill>
                <a:srgbClr val="FFE5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4015" name="Freeform 47"/>
              <p:cNvSpPr>
                <a:spLocks/>
              </p:cNvSpPr>
              <p:nvPr/>
            </p:nvSpPr>
            <p:spPr bwMode="auto">
              <a:xfrm>
                <a:off x="6885" y="1092"/>
                <a:ext cx="792" cy="1293"/>
              </a:xfrm>
              <a:custGeom>
                <a:avLst/>
                <a:gdLst/>
                <a:ahLst/>
                <a:cxnLst>
                  <a:cxn ang="0">
                    <a:pos x="200" y="26"/>
                  </a:cxn>
                  <a:cxn ang="0">
                    <a:pos x="200" y="65"/>
                  </a:cxn>
                  <a:cxn ang="0">
                    <a:pos x="218" y="110"/>
                  </a:cxn>
                  <a:cxn ang="0">
                    <a:pos x="227" y="170"/>
                  </a:cxn>
                  <a:cxn ang="0">
                    <a:pos x="209" y="200"/>
                  </a:cxn>
                  <a:cxn ang="0">
                    <a:pos x="158" y="242"/>
                  </a:cxn>
                  <a:cxn ang="0">
                    <a:pos x="50" y="320"/>
                  </a:cxn>
                  <a:cxn ang="0">
                    <a:pos x="5" y="413"/>
                  </a:cxn>
                  <a:cxn ang="0">
                    <a:pos x="17" y="527"/>
                  </a:cxn>
                  <a:cxn ang="0">
                    <a:pos x="101" y="791"/>
                  </a:cxn>
                  <a:cxn ang="0">
                    <a:pos x="137" y="908"/>
                  </a:cxn>
                  <a:cxn ang="0">
                    <a:pos x="134" y="953"/>
                  </a:cxn>
                  <a:cxn ang="0">
                    <a:pos x="236" y="1019"/>
                  </a:cxn>
                  <a:cxn ang="0">
                    <a:pos x="386" y="1016"/>
                  </a:cxn>
                  <a:cxn ang="0">
                    <a:pos x="491" y="959"/>
                  </a:cxn>
                  <a:cxn ang="0">
                    <a:pos x="491" y="890"/>
                  </a:cxn>
                  <a:cxn ang="0">
                    <a:pos x="515" y="830"/>
                  </a:cxn>
                  <a:cxn ang="0">
                    <a:pos x="596" y="617"/>
                  </a:cxn>
                  <a:cxn ang="0">
                    <a:pos x="626" y="431"/>
                  </a:cxn>
                  <a:cxn ang="0">
                    <a:pos x="566" y="314"/>
                  </a:cxn>
                  <a:cxn ang="0">
                    <a:pos x="455" y="230"/>
                  </a:cxn>
                  <a:cxn ang="0">
                    <a:pos x="416" y="191"/>
                  </a:cxn>
                  <a:cxn ang="0">
                    <a:pos x="404" y="152"/>
                  </a:cxn>
                  <a:cxn ang="0">
                    <a:pos x="422" y="86"/>
                  </a:cxn>
                  <a:cxn ang="0">
                    <a:pos x="434" y="62"/>
                  </a:cxn>
                  <a:cxn ang="0">
                    <a:pos x="431" y="35"/>
                  </a:cxn>
                  <a:cxn ang="0">
                    <a:pos x="386" y="5"/>
                  </a:cxn>
                  <a:cxn ang="0">
                    <a:pos x="311" y="5"/>
                  </a:cxn>
                  <a:cxn ang="0">
                    <a:pos x="251" y="5"/>
                  </a:cxn>
                  <a:cxn ang="0">
                    <a:pos x="200" y="26"/>
                  </a:cxn>
                </a:cxnLst>
                <a:rect l="0" t="0" r="r" b="b"/>
                <a:pathLst>
                  <a:path w="631" h="1029">
                    <a:moveTo>
                      <a:pt x="200" y="26"/>
                    </a:moveTo>
                    <a:cubicBezTo>
                      <a:pt x="192" y="36"/>
                      <a:pt x="197" y="51"/>
                      <a:pt x="200" y="65"/>
                    </a:cubicBezTo>
                    <a:cubicBezTo>
                      <a:pt x="203" y="79"/>
                      <a:pt x="214" y="93"/>
                      <a:pt x="218" y="110"/>
                    </a:cubicBezTo>
                    <a:cubicBezTo>
                      <a:pt x="222" y="127"/>
                      <a:pt x="228" y="155"/>
                      <a:pt x="227" y="170"/>
                    </a:cubicBezTo>
                    <a:cubicBezTo>
                      <a:pt x="226" y="185"/>
                      <a:pt x="220" y="188"/>
                      <a:pt x="209" y="200"/>
                    </a:cubicBezTo>
                    <a:cubicBezTo>
                      <a:pt x="198" y="212"/>
                      <a:pt x="184" y="222"/>
                      <a:pt x="158" y="242"/>
                    </a:cubicBezTo>
                    <a:cubicBezTo>
                      <a:pt x="132" y="262"/>
                      <a:pt x="76" y="291"/>
                      <a:pt x="50" y="320"/>
                    </a:cubicBezTo>
                    <a:cubicBezTo>
                      <a:pt x="24" y="349"/>
                      <a:pt x="10" y="379"/>
                      <a:pt x="5" y="413"/>
                    </a:cubicBezTo>
                    <a:cubicBezTo>
                      <a:pt x="0" y="447"/>
                      <a:pt x="1" y="464"/>
                      <a:pt x="17" y="527"/>
                    </a:cubicBezTo>
                    <a:cubicBezTo>
                      <a:pt x="33" y="590"/>
                      <a:pt x="81" y="728"/>
                      <a:pt x="101" y="791"/>
                    </a:cubicBezTo>
                    <a:cubicBezTo>
                      <a:pt x="121" y="854"/>
                      <a:pt x="132" y="881"/>
                      <a:pt x="137" y="908"/>
                    </a:cubicBezTo>
                    <a:cubicBezTo>
                      <a:pt x="142" y="935"/>
                      <a:pt x="117" y="934"/>
                      <a:pt x="134" y="953"/>
                    </a:cubicBezTo>
                    <a:cubicBezTo>
                      <a:pt x="151" y="972"/>
                      <a:pt x="194" y="1009"/>
                      <a:pt x="236" y="1019"/>
                    </a:cubicBezTo>
                    <a:cubicBezTo>
                      <a:pt x="278" y="1029"/>
                      <a:pt x="344" y="1026"/>
                      <a:pt x="386" y="1016"/>
                    </a:cubicBezTo>
                    <a:cubicBezTo>
                      <a:pt x="428" y="1006"/>
                      <a:pt x="474" y="980"/>
                      <a:pt x="491" y="959"/>
                    </a:cubicBezTo>
                    <a:cubicBezTo>
                      <a:pt x="508" y="938"/>
                      <a:pt x="487" y="911"/>
                      <a:pt x="491" y="890"/>
                    </a:cubicBezTo>
                    <a:cubicBezTo>
                      <a:pt x="495" y="869"/>
                      <a:pt x="498" y="875"/>
                      <a:pt x="515" y="830"/>
                    </a:cubicBezTo>
                    <a:cubicBezTo>
                      <a:pt x="532" y="785"/>
                      <a:pt x="578" y="683"/>
                      <a:pt x="596" y="617"/>
                    </a:cubicBezTo>
                    <a:cubicBezTo>
                      <a:pt x="614" y="551"/>
                      <a:pt x="631" y="481"/>
                      <a:pt x="626" y="431"/>
                    </a:cubicBezTo>
                    <a:cubicBezTo>
                      <a:pt x="621" y="381"/>
                      <a:pt x="595" y="348"/>
                      <a:pt x="566" y="314"/>
                    </a:cubicBezTo>
                    <a:cubicBezTo>
                      <a:pt x="537" y="280"/>
                      <a:pt x="480" y="251"/>
                      <a:pt x="455" y="230"/>
                    </a:cubicBezTo>
                    <a:cubicBezTo>
                      <a:pt x="430" y="209"/>
                      <a:pt x="425" y="204"/>
                      <a:pt x="416" y="191"/>
                    </a:cubicBezTo>
                    <a:cubicBezTo>
                      <a:pt x="407" y="178"/>
                      <a:pt x="403" y="169"/>
                      <a:pt x="404" y="152"/>
                    </a:cubicBezTo>
                    <a:cubicBezTo>
                      <a:pt x="405" y="135"/>
                      <a:pt x="417" y="101"/>
                      <a:pt x="422" y="86"/>
                    </a:cubicBezTo>
                    <a:cubicBezTo>
                      <a:pt x="427" y="71"/>
                      <a:pt x="432" y="71"/>
                      <a:pt x="434" y="62"/>
                    </a:cubicBezTo>
                    <a:cubicBezTo>
                      <a:pt x="436" y="53"/>
                      <a:pt x="439" y="44"/>
                      <a:pt x="431" y="35"/>
                    </a:cubicBezTo>
                    <a:cubicBezTo>
                      <a:pt x="423" y="26"/>
                      <a:pt x="406" y="10"/>
                      <a:pt x="386" y="5"/>
                    </a:cubicBezTo>
                    <a:cubicBezTo>
                      <a:pt x="366" y="0"/>
                      <a:pt x="333" y="5"/>
                      <a:pt x="311" y="5"/>
                    </a:cubicBezTo>
                    <a:cubicBezTo>
                      <a:pt x="289" y="5"/>
                      <a:pt x="271" y="3"/>
                      <a:pt x="251" y="5"/>
                    </a:cubicBezTo>
                    <a:cubicBezTo>
                      <a:pt x="231" y="7"/>
                      <a:pt x="208" y="16"/>
                      <a:pt x="200" y="26"/>
                    </a:cubicBezTo>
                    <a:close/>
                  </a:path>
                </a:pathLst>
              </a:custGeom>
              <a:solidFill>
                <a:srgbClr val="FFE5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84013" name="Picture 45" descr="D:\Oxford\PPT\S1_ch11\11A_p206fig3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3" y="1064"/>
                <a:ext cx="1599" cy="134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4019" name="Rectangle 51"/>
          <p:cNvSpPr>
            <a:spLocks noChangeArrowheads="1"/>
          </p:cNvSpPr>
          <p:nvPr/>
        </p:nvSpPr>
        <p:spPr bwMode="auto">
          <a:xfrm>
            <a:off x="908050" y="4078288"/>
            <a:ext cx="75692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>
              <a:lnSpc>
                <a:spcPct val="130000"/>
              </a:lnSpc>
              <a:spcBef>
                <a:spcPct val="40000"/>
              </a:spcBef>
            </a:pPr>
            <a:r>
              <a:rPr lang="en-US" altLang="zh-TW"/>
              <a:t>2.	Two congruent figures must be also similar figures.</a:t>
            </a:r>
          </a:p>
          <a:p>
            <a:pPr marL="482600" indent="-482600" algn="l">
              <a:lnSpc>
                <a:spcPct val="130000"/>
              </a:lnSpc>
              <a:spcBef>
                <a:spcPct val="40000"/>
              </a:spcBef>
            </a:pPr>
            <a:r>
              <a:rPr lang="en-US" altLang="zh-TW"/>
              <a:t>3.	When a figure is enlarged or reduced, the new figure is similar to the original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793750" y="1555750"/>
            <a:ext cx="79422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/>
              <a:t>Find out all the figures similar to figure </a:t>
            </a:r>
            <a:r>
              <a:rPr lang="en-US" altLang="zh-TW" b="1" i="1"/>
              <a:t>A</a:t>
            </a:r>
            <a:r>
              <a:rPr lang="en-US" altLang="zh-TW"/>
              <a:t> by inspection.</a:t>
            </a:r>
          </a:p>
        </p:txBody>
      </p:sp>
      <p:pic>
        <p:nvPicPr>
          <p:cNvPr id="84995" name="Picture 3" descr="Solu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4710113"/>
            <a:ext cx="1376363" cy="303212"/>
          </a:xfrm>
          <a:prstGeom prst="rect">
            <a:avLst/>
          </a:prstGeom>
          <a:noFill/>
        </p:spPr>
      </p:pic>
      <p:sp>
        <p:nvSpPr>
          <p:cNvPr id="849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8499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99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DEBCBD6E-5004-4CCB-8975-EFCFEAB88359}" type="slidenum">
              <a:rPr lang="en-US" altLang="zh-TW" sz="1400" b="1"/>
              <a:pPr algn="r">
                <a:spcBef>
                  <a:spcPct val="50000"/>
                </a:spcBef>
              </a:pPr>
              <a:t>34</a:t>
            </a:fld>
            <a:r>
              <a:rPr lang="en-US" altLang="zh-TW" sz="1400" b="1"/>
              <a:t>)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210175" y="62928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3" action="ppaction://hlinksldjump"/>
              </a:rPr>
              <a:t>Key Concept 11.3.1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860425" y="510857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82600" indent="-482600" algn="l"/>
            <a:r>
              <a:rPr lang="en-US" altLang="zh-TW" b="1" i="1">
                <a:sym typeface="Symbol" pitchFamily="18" charset="2"/>
              </a:rPr>
              <a:t>D</a:t>
            </a:r>
            <a:r>
              <a:rPr lang="en-US" altLang="zh-TW">
                <a:sym typeface="Symbol" pitchFamily="18" charset="2"/>
              </a:rPr>
              <a:t>, </a:t>
            </a:r>
            <a:r>
              <a:rPr lang="en-US" altLang="zh-TW" b="1" i="1">
                <a:sym typeface="Symbol" pitchFamily="18" charset="2"/>
              </a:rPr>
              <a:t>E</a:t>
            </a:r>
            <a:endParaRPr lang="en-US" altLang="zh-TW" b="1" i="1"/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63500" y="76200"/>
            <a:ext cx="368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11.3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Similarity</a:t>
            </a:r>
          </a:p>
        </p:txBody>
      </p:sp>
      <p:grpSp>
        <p:nvGrpSpPr>
          <p:cNvPr id="85026" name="Group 34"/>
          <p:cNvGrpSpPr>
            <a:grpSpLocks noChangeAspect="1"/>
          </p:cNvGrpSpPr>
          <p:nvPr/>
        </p:nvGrpSpPr>
        <p:grpSpPr bwMode="auto">
          <a:xfrm>
            <a:off x="241300" y="669925"/>
            <a:ext cx="2357438" cy="828675"/>
            <a:chOff x="2148" y="2514"/>
            <a:chExt cx="3704" cy="1302"/>
          </a:xfrm>
        </p:grpSpPr>
        <p:sp>
          <p:nvSpPr>
            <p:cNvPr id="85027" name="Freeform 35"/>
            <p:cNvSpPr>
              <a:spLocks noChangeAspect="1"/>
            </p:cNvSpPr>
            <p:nvPr/>
          </p:nvSpPr>
          <p:spPr bwMode="auto">
            <a:xfrm>
              <a:off x="2992" y="2943"/>
              <a:ext cx="2748" cy="744"/>
            </a:xfrm>
            <a:custGeom>
              <a:avLst/>
              <a:gdLst/>
              <a:ahLst/>
              <a:cxnLst>
                <a:cxn ang="0">
                  <a:pos x="108" y="72"/>
                </a:cxn>
                <a:cxn ang="0">
                  <a:pos x="0" y="450"/>
                </a:cxn>
                <a:cxn ang="0">
                  <a:pos x="144" y="540"/>
                </a:cxn>
                <a:cxn ang="0">
                  <a:pos x="2118" y="540"/>
                </a:cxn>
                <a:cxn ang="0">
                  <a:pos x="2118" y="744"/>
                </a:cxn>
                <a:cxn ang="0">
                  <a:pos x="2748" y="744"/>
                </a:cxn>
                <a:cxn ang="0">
                  <a:pos x="2748" y="252"/>
                </a:cxn>
                <a:cxn ang="0">
                  <a:pos x="2088" y="252"/>
                </a:cxn>
                <a:cxn ang="0">
                  <a:pos x="1943" y="0"/>
                </a:cxn>
                <a:cxn ang="0">
                  <a:pos x="126" y="0"/>
                </a:cxn>
                <a:cxn ang="0">
                  <a:pos x="108" y="72"/>
                </a:cxn>
              </a:cxnLst>
              <a:rect l="0" t="0" r="r" b="b"/>
              <a:pathLst>
                <a:path w="2748" h="744">
                  <a:moveTo>
                    <a:pt x="108" y="72"/>
                  </a:moveTo>
                  <a:lnTo>
                    <a:pt x="0" y="450"/>
                  </a:lnTo>
                  <a:lnTo>
                    <a:pt x="144" y="540"/>
                  </a:lnTo>
                  <a:lnTo>
                    <a:pt x="2118" y="540"/>
                  </a:lnTo>
                  <a:lnTo>
                    <a:pt x="2118" y="744"/>
                  </a:lnTo>
                  <a:lnTo>
                    <a:pt x="2748" y="744"/>
                  </a:lnTo>
                  <a:lnTo>
                    <a:pt x="2748" y="252"/>
                  </a:lnTo>
                  <a:lnTo>
                    <a:pt x="2088" y="252"/>
                  </a:lnTo>
                  <a:lnTo>
                    <a:pt x="1943" y="0"/>
                  </a:lnTo>
                  <a:lnTo>
                    <a:pt x="126" y="0"/>
                  </a:lnTo>
                  <a:lnTo>
                    <a:pt x="108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85028" name="Picture 36" descr="ExtraEg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8" y="2514"/>
              <a:ext cx="3704" cy="1302"/>
            </a:xfrm>
            <a:prstGeom prst="rect">
              <a:avLst/>
            </a:prstGeom>
            <a:noFill/>
          </p:spPr>
        </p:pic>
      </p:grpSp>
      <p:sp>
        <p:nvSpPr>
          <p:cNvPr id="85031" name="AutoShape 39"/>
          <p:cNvSpPr>
            <a:spLocks noChangeArrowheads="1"/>
          </p:cNvSpPr>
          <p:nvPr/>
        </p:nvSpPr>
        <p:spPr bwMode="auto">
          <a:xfrm>
            <a:off x="444500" y="2336800"/>
            <a:ext cx="1670050" cy="1303338"/>
          </a:xfrm>
          <a:prstGeom prst="chevron">
            <a:avLst>
              <a:gd name="adj" fmla="val 3203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5032" name="AutoShape 40"/>
          <p:cNvSpPr>
            <a:spLocks noChangeArrowheads="1"/>
          </p:cNvSpPr>
          <p:nvPr/>
        </p:nvSpPr>
        <p:spPr bwMode="auto">
          <a:xfrm rot="5400000">
            <a:off x="5842000" y="2509838"/>
            <a:ext cx="1163637" cy="909638"/>
          </a:xfrm>
          <a:prstGeom prst="chevron">
            <a:avLst>
              <a:gd name="adj" fmla="val 31981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5033" name="AutoShape 41"/>
          <p:cNvSpPr>
            <a:spLocks noChangeArrowheads="1"/>
          </p:cNvSpPr>
          <p:nvPr/>
        </p:nvSpPr>
        <p:spPr bwMode="auto">
          <a:xfrm>
            <a:off x="2390775" y="2336800"/>
            <a:ext cx="1654175" cy="1306513"/>
          </a:xfrm>
          <a:prstGeom prst="homePlate">
            <a:avLst>
              <a:gd name="adj" fmla="val 31652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5034" name="AutoShape 42"/>
          <p:cNvSpPr>
            <a:spLocks noChangeArrowheads="1"/>
          </p:cNvSpPr>
          <p:nvPr/>
        </p:nvSpPr>
        <p:spPr bwMode="auto">
          <a:xfrm flipH="1">
            <a:off x="4322763" y="2578100"/>
            <a:ext cx="1370012" cy="682625"/>
          </a:xfrm>
          <a:prstGeom prst="chevron">
            <a:avLst>
              <a:gd name="adj" fmla="val 5017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5035" name="AutoShape 43"/>
          <p:cNvSpPr>
            <a:spLocks noChangeArrowheads="1"/>
          </p:cNvSpPr>
          <p:nvPr/>
        </p:nvSpPr>
        <p:spPr bwMode="auto">
          <a:xfrm flipH="1">
            <a:off x="7156450" y="2362200"/>
            <a:ext cx="1497013" cy="1168400"/>
          </a:xfrm>
          <a:prstGeom prst="chevron">
            <a:avLst>
              <a:gd name="adj" fmla="val 32031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5036" name="Text Box 44"/>
          <p:cNvSpPr txBox="1">
            <a:spLocks noChangeArrowheads="1"/>
          </p:cNvSpPr>
          <p:nvPr/>
        </p:nvSpPr>
        <p:spPr bwMode="auto">
          <a:xfrm>
            <a:off x="885825" y="38131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i="1"/>
              <a:t>A</a:t>
            </a:r>
          </a:p>
        </p:txBody>
      </p:sp>
      <p:sp>
        <p:nvSpPr>
          <p:cNvPr id="85037" name="Text Box 45"/>
          <p:cNvSpPr txBox="1">
            <a:spLocks noChangeArrowheads="1"/>
          </p:cNvSpPr>
          <p:nvPr/>
        </p:nvSpPr>
        <p:spPr bwMode="auto">
          <a:xfrm>
            <a:off x="2892425" y="38131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i="1"/>
              <a:t>B</a:t>
            </a:r>
          </a:p>
        </p:txBody>
      </p:sp>
      <p:sp>
        <p:nvSpPr>
          <p:cNvPr id="85038" name="Text Box 46"/>
          <p:cNvSpPr txBox="1">
            <a:spLocks noChangeArrowheads="1"/>
          </p:cNvSpPr>
          <p:nvPr/>
        </p:nvSpPr>
        <p:spPr bwMode="auto">
          <a:xfrm>
            <a:off x="4949825" y="38131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i="1"/>
              <a:t>C</a:t>
            </a:r>
          </a:p>
        </p:txBody>
      </p:sp>
      <p:sp>
        <p:nvSpPr>
          <p:cNvPr id="85039" name="Text Box 47"/>
          <p:cNvSpPr txBox="1">
            <a:spLocks noChangeArrowheads="1"/>
          </p:cNvSpPr>
          <p:nvPr/>
        </p:nvSpPr>
        <p:spPr bwMode="auto">
          <a:xfrm>
            <a:off x="6296025" y="38131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i="1"/>
              <a:t>D</a:t>
            </a:r>
          </a:p>
        </p:txBody>
      </p:sp>
      <p:sp>
        <p:nvSpPr>
          <p:cNvPr id="85040" name="Text Box 48"/>
          <p:cNvSpPr txBox="1">
            <a:spLocks noChangeArrowheads="1"/>
          </p:cNvSpPr>
          <p:nvPr/>
        </p:nvSpPr>
        <p:spPr bwMode="auto">
          <a:xfrm>
            <a:off x="7870825" y="38131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 i="1"/>
              <a:t>E</a:t>
            </a:r>
          </a:p>
        </p:txBody>
      </p:sp>
      <p:sp>
        <p:nvSpPr>
          <p:cNvPr id="85050" name="Line 58"/>
          <p:cNvSpPr>
            <a:spLocks noChangeShapeType="1"/>
          </p:cNvSpPr>
          <p:nvPr/>
        </p:nvSpPr>
        <p:spPr bwMode="auto">
          <a:xfrm>
            <a:off x="944563" y="5486400"/>
            <a:ext cx="61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 autoUpdateAnimBg="0"/>
      <p:bldP spid="85023" grpId="0" autoUpdateAnimBg="0"/>
      <p:bldP spid="850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804863" y="1212850"/>
            <a:ext cx="7904162" cy="46529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908050" y="1233488"/>
            <a:ext cx="65198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Similar Triangles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804863" y="5754688"/>
            <a:ext cx="79041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602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860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602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5E49D40D-0021-4D3D-9B09-CA41D64BD316}" type="slidenum">
              <a:rPr lang="en-US" altLang="zh-TW" sz="1400" b="1"/>
              <a:pPr algn="r">
                <a:spcBef>
                  <a:spcPct val="50000"/>
                </a:spcBef>
              </a:pPr>
              <a:t>35</a:t>
            </a:fld>
            <a:r>
              <a:rPr lang="en-US" altLang="zh-TW" sz="1400" b="1"/>
              <a:t>)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3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5864225" y="6292850"/>
            <a:ext cx="1247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b="1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5" action="ppaction://hlinksldjump"/>
              </a:rPr>
              <a:t>Index 11.3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263525" y="12890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B)</a:t>
            </a:r>
          </a:p>
        </p:txBody>
      </p:sp>
      <p:pic>
        <p:nvPicPr>
          <p:cNvPr id="86030" name="Picture 14" descr="D:\Oxford\PPT\Shared\keyconcept2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1462" cy="608012"/>
          </a:xfrm>
          <a:prstGeom prst="rect">
            <a:avLst/>
          </a:prstGeom>
          <a:noFill/>
        </p:spPr>
      </p:pic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908050" y="1725613"/>
            <a:ext cx="65833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40000"/>
              </a:lnSpc>
            </a:pPr>
            <a:r>
              <a:rPr lang="en-US" altLang="zh-TW"/>
              <a:t>1.	If two triangles are similar, then</a:t>
            </a:r>
          </a:p>
          <a:p>
            <a:pPr marL="495300" indent="-495300" algn="l">
              <a:lnSpc>
                <a:spcPct val="140000"/>
              </a:lnSpc>
            </a:pPr>
            <a:r>
              <a:rPr lang="en-US" altLang="zh-TW"/>
              <a:t>	i.	their corresponding angles are equal;</a:t>
            </a:r>
          </a:p>
          <a:p>
            <a:pPr marL="495300" indent="-495300" algn="l">
              <a:lnSpc>
                <a:spcPct val="140000"/>
              </a:lnSpc>
            </a:pPr>
            <a:r>
              <a:rPr lang="en-US" altLang="zh-TW"/>
              <a:t>	ii.	their corresponding sides are proportional.</a:t>
            </a:r>
          </a:p>
        </p:txBody>
      </p:sp>
      <p:sp>
        <p:nvSpPr>
          <p:cNvPr id="86056" name="Text Box 40"/>
          <p:cNvSpPr txBox="1">
            <a:spLocks noChangeArrowheads="1"/>
          </p:cNvSpPr>
          <p:nvPr/>
        </p:nvSpPr>
        <p:spPr bwMode="auto">
          <a:xfrm>
            <a:off x="63500" y="76200"/>
            <a:ext cx="368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11.3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Similarity</a:t>
            </a:r>
          </a:p>
        </p:txBody>
      </p:sp>
      <p:grpSp>
        <p:nvGrpSpPr>
          <p:cNvPr id="86070" name="Group 54"/>
          <p:cNvGrpSpPr>
            <a:grpSpLocks/>
          </p:cNvGrpSpPr>
          <p:nvPr/>
        </p:nvGrpSpPr>
        <p:grpSpPr bwMode="auto">
          <a:xfrm>
            <a:off x="908050" y="3311525"/>
            <a:ext cx="7505700" cy="2279650"/>
            <a:chOff x="572" y="2086"/>
            <a:chExt cx="4728" cy="1436"/>
          </a:xfrm>
        </p:grpSpPr>
        <p:grpSp>
          <p:nvGrpSpPr>
            <p:cNvPr id="86060" name="Group 44"/>
            <p:cNvGrpSpPr>
              <a:grpSpLocks/>
            </p:cNvGrpSpPr>
            <p:nvPr/>
          </p:nvGrpSpPr>
          <p:grpSpPr bwMode="auto">
            <a:xfrm>
              <a:off x="572" y="2169"/>
              <a:ext cx="3096" cy="1275"/>
              <a:chOff x="572" y="2121"/>
              <a:chExt cx="3096" cy="1275"/>
            </a:xfrm>
          </p:grpSpPr>
          <p:sp>
            <p:nvSpPr>
              <p:cNvPr id="86057" name="Rectangle 41"/>
              <p:cNvSpPr>
                <a:spLocks noChangeArrowheads="1"/>
              </p:cNvSpPr>
              <p:nvPr/>
            </p:nvSpPr>
            <p:spPr bwMode="auto">
              <a:xfrm>
                <a:off x="572" y="2121"/>
                <a:ext cx="3096" cy="1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 algn="l">
                  <a:lnSpc>
                    <a:spcPct val="150000"/>
                  </a:lnSpc>
                  <a:buFontTx/>
                  <a:buAutoNum type="arabicPeriod" startAt="2"/>
                </a:pPr>
                <a:r>
                  <a:rPr lang="en-US" altLang="zh-TW"/>
                  <a:t>In the figure, if </a:t>
                </a:r>
                <a:r>
                  <a:rPr lang="en-US" altLang="zh-TW">
                    <a:sym typeface="Symbol" pitchFamily="18" charset="2"/>
                  </a:rPr>
                  <a:t>△</a:t>
                </a:r>
                <a:r>
                  <a:rPr lang="en-US" altLang="zh-TW" i="1"/>
                  <a:t>ABC</a:t>
                </a:r>
                <a:r>
                  <a:rPr lang="en-US" altLang="zh-TW"/>
                  <a:t> ~ </a:t>
                </a:r>
                <a:r>
                  <a:rPr lang="en-US" altLang="zh-TW">
                    <a:sym typeface="Symbol" pitchFamily="18" charset="2"/>
                  </a:rPr>
                  <a:t>△</a:t>
                </a:r>
                <a:r>
                  <a:rPr lang="en-US" altLang="zh-TW" i="1"/>
                  <a:t>XYZ</a:t>
                </a:r>
                <a:r>
                  <a:rPr lang="en-US" altLang="zh-TW"/>
                  <a:t>, then ∠</a:t>
                </a:r>
                <a:r>
                  <a:rPr lang="en-US" altLang="zh-TW" i="1"/>
                  <a:t>A</a:t>
                </a:r>
                <a:r>
                  <a:rPr lang="en-US" altLang="zh-TW"/>
                  <a:t> = ∠</a:t>
                </a:r>
                <a:r>
                  <a:rPr lang="en-US" altLang="zh-TW" i="1"/>
                  <a:t>X</a:t>
                </a:r>
                <a:r>
                  <a:rPr lang="en-US" altLang="zh-TW"/>
                  <a:t>, ∠</a:t>
                </a:r>
                <a:r>
                  <a:rPr lang="en-US" altLang="zh-TW" i="1"/>
                  <a:t>B</a:t>
                </a:r>
                <a:r>
                  <a:rPr lang="en-US" altLang="zh-TW"/>
                  <a:t> = ∠</a:t>
                </a:r>
                <a:r>
                  <a:rPr lang="en-US" altLang="zh-TW" i="1"/>
                  <a:t>Y</a:t>
                </a:r>
                <a:r>
                  <a:rPr lang="en-US" altLang="zh-TW"/>
                  <a:t>,</a:t>
                </a:r>
              </a:p>
              <a:p>
                <a:pPr marL="457200" indent="-457200" algn="l">
                  <a:lnSpc>
                    <a:spcPct val="150000"/>
                  </a:lnSpc>
                  <a:spcBef>
                    <a:spcPct val="40000"/>
                  </a:spcBef>
                </a:pPr>
                <a:r>
                  <a:rPr lang="en-US" altLang="zh-TW"/>
                  <a:t>	∠</a:t>
                </a:r>
                <a:r>
                  <a:rPr lang="en-US" altLang="zh-TW" i="1"/>
                  <a:t>C</a:t>
                </a:r>
                <a:r>
                  <a:rPr lang="en-US" altLang="zh-TW"/>
                  <a:t> = ∠</a:t>
                </a:r>
                <a:r>
                  <a:rPr lang="en-US" altLang="zh-TW" i="1"/>
                  <a:t>Z </a:t>
                </a:r>
                <a:r>
                  <a:rPr lang="en-US" altLang="zh-TW"/>
                  <a:t> and                             .</a:t>
                </a:r>
              </a:p>
            </p:txBody>
          </p:sp>
          <p:graphicFrame>
            <p:nvGraphicFramePr>
              <p:cNvPr id="86059" name="Object 43"/>
              <p:cNvGraphicFramePr>
                <a:graphicFrameLocks noChangeAspect="1"/>
              </p:cNvGraphicFramePr>
              <p:nvPr/>
            </p:nvGraphicFramePr>
            <p:xfrm>
              <a:off x="2184" y="2940"/>
              <a:ext cx="1248" cy="456"/>
            </p:xfrm>
            <a:graphic>
              <a:graphicData uri="http://schemas.openxmlformats.org/presentationml/2006/ole">
                <p:oleObj spid="_x0000_s86059" name="Equation" r:id="rId7" imgW="1981080" imgH="723600" progId="Equation.3">
                  <p:embed/>
                </p:oleObj>
              </a:graphicData>
            </a:graphic>
          </p:graphicFrame>
        </p:grpSp>
        <p:grpSp>
          <p:nvGrpSpPr>
            <p:cNvPr id="86069" name="Group 53"/>
            <p:cNvGrpSpPr>
              <a:grpSpLocks/>
            </p:cNvGrpSpPr>
            <p:nvPr/>
          </p:nvGrpSpPr>
          <p:grpSpPr bwMode="auto">
            <a:xfrm>
              <a:off x="3725" y="2086"/>
              <a:ext cx="1575" cy="1436"/>
              <a:chOff x="3741" y="2070"/>
              <a:chExt cx="1575" cy="1436"/>
            </a:xfrm>
          </p:grpSpPr>
          <p:grpSp>
            <p:nvGrpSpPr>
              <p:cNvPr id="86068" name="Group 52"/>
              <p:cNvGrpSpPr>
                <a:grpSpLocks/>
              </p:cNvGrpSpPr>
              <p:nvPr/>
            </p:nvGrpSpPr>
            <p:grpSpPr bwMode="auto">
              <a:xfrm>
                <a:off x="3741" y="2070"/>
                <a:ext cx="1575" cy="900"/>
                <a:chOff x="3429" y="2078"/>
                <a:chExt cx="1575" cy="900"/>
              </a:xfrm>
            </p:grpSpPr>
            <p:sp>
              <p:nvSpPr>
                <p:cNvPr id="86040" name="Rectangle 24"/>
                <p:cNvSpPr>
                  <a:spLocks noChangeArrowheads="1"/>
                </p:cNvSpPr>
                <p:nvPr/>
              </p:nvSpPr>
              <p:spPr bwMode="auto">
                <a:xfrm>
                  <a:off x="3429" y="2666"/>
                  <a:ext cx="22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A</a:t>
                  </a:r>
                </a:p>
              </p:txBody>
            </p:sp>
            <p:sp>
              <p:nvSpPr>
                <p:cNvPr id="86041" name="Rectangle 25"/>
                <p:cNvSpPr>
                  <a:spLocks noChangeArrowheads="1"/>
                </p:cNvSpPr>
                <p:nvPr/>
              </p:nvSpPr>
              <p:spPr bwMode="auto">
                <a:xfrm>
                  <a:off x="4281" y="2078"/>
                  <a:ext cx="22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B</a:t>
                  </a:r>
                </a:p>
              </p:txBody>
            </p:sp>
            <p:sp>
              <p:nvSpPr>
                <p:cNvPr id="86042" name="Rectangle 26"/>
                <p:cNvSpPr>
                  <a:spLocks noChangeArrowheads="1"/>
                </p:cNvSpPr>
                <p:nvPr/>
              </p:nvSpPr>
              <p:spPr bwMode="auto">
                <a:xfrm>
                  <a:off x="4761" y="2670"/>
                  <a:ext cx="24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C</a:t>
                  </a:r>
                </a:p>
              </p:txBody>
            </p:sp>
            <p:sp>
              <p:nvSpPr>
                <p:cNvPr id="86062" name="AutoShape 46"/>
                <p:cNvSpPr>
                  <a:spLocks noChangeArrowheads="1"/>
                </p:cNvSpPr>
                <p:nvPr/>
              </p:nvSpPr>
              <p:spPr bwMode="auto">
                <a:xfrm>
                  <a:off x="3608" y="2336"/>
                  <a:ext cx="1176" cy="504"/>
                </a:xfrm>
                <a:prstGeom prst="triangle">
                  <a:avLst>
                    <a:gd name="adj" fmla="val 67685"/>
                  </a:avLst>
                </a:prstGeom>
                <a:solidFill>
                  <a:srgbClr val="FFFF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86067" name="Group 51"/>
              <p:cNvGrpSpPr>
                <a:grpSpLocks/>
              </p:cNvGrpSpPr>
              <p:nvPr/>
            </p:nvGrpSpPr>
            <p:grpSpPr bwMode="auto">
              <a:xfrm>
                <a:off x="4229" y="2838"/>
                <a:ext cx="1015" cy="668"/>
                <a:chOff x="4381" y="2846"/>
                <a:chExt cx="1015" cy="668"/>
              </a:xfrm>
            </p:grpSpPr>
            <p:sp>
              <p:nvSpPr>
                <p:cNvPr id="86063" name="AutoShape 47"/>
                <p:cNvSpPr>
                  <a:spLocks noChangeArrowheads="1"/>
                </p:cNvSpPr>
                <p:nvPr/>
              </p:nvSpPr>
              <p:spPr bwMode="auto">
                <a:xfrm>
                  <a:off x="4584" y="3107"/>
                  <a:ext cx="608" cy="261"/>
                </a:xfrm>
                <a:prstGeom prst="triangle">
                  <a:avLst>
                    <a:gd name="adj" fmla="val 67685"/>
                  </a:avLst>
                </a:prstGeom>
                <a:solidFill>
                  <a:srgbClr val="FFFF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6064" name="Rectangle 48"/>
                <p:cNvSpPr>
                  <a:spLocks noChangeArrowheads="1"/>
                </p:cNvSpPr>
                <p:nvPr/>
              </p:nvSpPr>
              <p:spPr bwMode="auto">
                <a:xfrm>
                  <a:off x="4381" y="3202"/>
                  <a:ext cx="247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X</a:t>
                  </a:r>
                </a:p>
              </p:txBody>
            </p:sp>
            <p:sp>
              <p:nvSpPr>
                <p:cNvPr id="86065" name="Rectangle 49"/>
                <p:cNvSpPr>
                  <a:spLocks noChangeArrowheads="1"/>
                </p:cNvSpPr>
                <p:nvPr/>
              </p:nvSpPr>
              <p:spPr bwMode="auto">
                <a:xfrm>
                  <a:off x="4897" y="2846"/>
                  <a:ext cx="254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Y</a:t>
                  </a:r>
                </a:p>
              </p:txBody>
            </p:sp>
            <p:sp>
              <p:nvSpPr>
                <p:cNvPr id="86066" name="Rectangle 50"/>
                <p:cNvSpPr>
                  <a:spLocks noChangeArrowheads="1"/>
                </p:cNvSpPr>
                <p:nvPr/>
              </p:nvSpPr>
              <p:spPr bwMode="auto">
                <a:xfrm>
                  <a:off x="5153" y="3206"/>
                  <a:ext cx="243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Z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JKL_Louis\JKP04_05 牛津初中數學\Quick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593725"/>
            <a:ext cx="1733550" cy="646113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04800" y="1211263"/>
            <a:ext cx="53260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In the figure, given that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~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PQR</a:t>
            </a:r>
            <a:r>
              <a:rPr lang="en-US" altLang="zh-TW"/>
              <a:t>, find the unknowns </a:t>
            </a:r>
            <a:r>
              <a:rPr lang="en-US" altLang="zh-TW" i="1"/>
              <a:t>x</a:t>
            </a:r>
            <a:r>
              <a:rPr lang="en-US" altLang="zh-TW"/>
              <a:t>, </a:t>
            </a:r>
            <a:r>
              <a:rPr lang="en-US" altLang="zh-TW" i="1"/>
              <a:t>y</a:t>
            </a:r>
            <a:r>
              <a:rPr lang="en-US" altLang="zh-TW"/>
              <a:t> and </a:t>
            </a:r>
            <a:r>
              <a:rPr lang="en-US" altLang="zh-TW" i="1"/>
              <a:t>z</a:t>
            </a:r>
            <a:r>
              <a:rPr lang="en-US" altLang="zh-TW"/>
              <a:t>.</a:t>
            </a:r>
          </a:p>
        </p:txBody>
      </p:sp>
      <p:sp>
        <p:nvSpPr>
          <p:cNvPr id="8704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8704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04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E52AA3D0-DA74-4267-AEDC-944A2A8EDFCA}" type="slidenum">
              <a:rPr lang="en-US" altLang="zh-TW" sz="1400" b="1"/>
              <a:pPr algn="r">
                <a:spcBef>
                  <a:spcPct val="50000"/>
                </a:spcBef>
              </a:pPr>
              <a:t>36</a:t>
            </a:fld>
            <a:r>
              <a:rPr lang="en-US" altLang="zh-TW" sz="1400" b="1"/>
              <a:t>)</a:t>
            </a:r>
          </a:p>
        </p:txBody>
      </p:sp>
      <p:pic>
        <p:nvPicPr>
          <p:cNvPr id="87049" name="Picture 9" descr="C:\JKL_Louis\JKP04_05 牛津初中數學\Solu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2555875"/>
            <a:ext cx="1376363" cy="303213"/>
          </a:xfrm>
          <a:prstGeom prst="rect">
            <a:avLst/>
          </a:prstGeom>
          <a:noFill/>
        </p:spPr>
      </p:pic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2667000" y="2914650"/>
            <a:ext cx="114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 i="1"/>
              <a:t>y</a:t>
            </a:r>
            <a:r>
              <a:rPr lang="en-US" altLang="zh-TW"/>
              <a:t> =  98</a:t>
            </a:r>
            <a:r>
              <a:rPr lang="en-US" altLang="zh-TW">
                <a:cs typeface="Times New Roman" pitchFamily="18" charset="0"/>
              </a:rPr>
              <a:t>°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63500" y="76200"/>
            <a:ext cx="368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11.3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Similarity</a:t>
            </a:r>
          </a:p>
        </p:txBody>
      </p:sp>
      <p:sp>
        <p:nvSpPr>
          <p:cNvPr id="87075" name="Rectangle 35"/>
          <p:cNvSpPr>
            <a:spLocks noChangeArrowheads="1"/>
          </p:cNvSpPr>
          <p:nvPr/>
        </p:nvSpPr>
        <p:spPr bwMode="auto">
          <a:xfrm>
            <a:off x="1219200" y="2916238"/>
            <a:ext cx="137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i="1"/>
              <a:t>x</a:t>
            </a:r>
            <a:r>
              <a:rPr lang="en-US" altLang="zh-TW"/>
              <a:t> =  30</a:t>
            </a:r>
            <a:r>
              <a:rPr lang="en-US" altLang="zh-TW">
                <a:cs typeface="Times New Roman" pitchFamily="18" charset="0"/>
              </a:rPr>
              <a:t>° , </a:t>
            </a:r>
          </a:p>
        </p:txBody>
      </p:sp>
      <p:grpSp>
        <p:nvGrpSpPr>
          <p:cNvPr id="87079" name="Group 39"/>
          <p:cNvGrpSpPr>
            <a:grpSpLocks/>
          </p:cNvGrpSpPr>
          <p:nvPr/>
        </p:nvGrpSpPr>
        <p:grpSpPr bwMode="auto">
          <a:xfrm>
            <a:off x="1778000" y="3302000"/>
            <a:ext cx="469900" cy="57150"/>
            <a:chOff x="1304" y="3496"/>
            <a:chExt cx="296" cy="32"/>
          </a:xfrm>
        </p:grpSpPr>
        <p:sp>
          <p:nvSpPr>
            <p:cNvPr id="87077" name="Line 37"/>
            <p:cNvSpPr>
              <a:spLocks noChangeShapeType="1"/>
            </p:cNvSpPr>
            <p:nvPr/>
          </p:nvSpPr>
          <p:spPr bwMode="auto">
            <a:xfrm>
              <a:off x="1304" y="3496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87078" name="Line 38"/>
            <p:cNvSpPr>
              <a:spLocks noChangeShapeType="1"/>
            </p:cNvSpPr>
            <p:nvPr/>
          </p:nvSpPr>
          <p:spPr bwMode="auto">
            <a:xfrm>
              <a:off x="1304" y="3528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  <p:grpSp>
        <p:nvGrpSpPr>
          <p:cNvPr id="87083" name="Group 43"/>
          <p:cNvGrpSpPr>
            <a:grpSpLocks/>
          </p:cNvGrpSpPr>
          <p:nvPr/>
        </p:nvGrpSpPr>
        <p:grpSpPr bwMode="auto">
          <a:xfrm>
            <a:off x="3263900" y="3302000"/>
            <a:ext cx="469900" cy="57150"/>
            <a:chOff x="1304" y="3496"/>
            <a:chExt cx="296" cy="32"/>
          </a:xfrm>
        </p:grpSpPr>
        <p:sp>
          <p:nvSpPr>
            <p:cNvPr id="87084" name="Line 44"/>
            <p:cNvSpPr>
              <a:spLocks noChangeShapeType="1"/>
            </p:cNvSpPr>
            <p:nvPr/>
          </p:nvSpPr>
          <p:spPr bwMode="auto">
            <a:xfrm>
              <a:off x="1304" y="3496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87085" name="Line 45"/>
            <p:cNvSpPr>
              <a:spLocks noChangeShapeType="1"/>
            </p:cNvSpPr>
            <p:nvPr/>
          </p:nvSpPr>
          <p:spPr bwMode="auto">
            <a:xfrm>
              <a:off x="1304" y="3528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  <p:grpSp>
        <p:nvGrpSpPr>
          <p:cNvPr id="87112" name="Group 72"/>
          <p:cNvGrpSpPr>
            <a:grpSpLocks/>
          </p:cNvGrpSpPr>
          <p:nvPr/>
        </p:nvGrpSpPr>
        <p:grpSpPr bwMode="auto">
          <a:xfrm>
            <a:off x="5670550" y="890588"/>
            <a:ext cx="3201988" cy="3116262"/>
            <a:chOff x="3572" y="465"/>
            <a:chExt cx="2017" cy="1963"/>
          </a:xfrm>
        </p:grpSpPr>
        <p:sp>
          <p:nvSpPr>
            <p:cNvPr id="87088" name="Freeform 48"/>
            <p:cNvSpPr>
              <a:spLocks/>
            </p:cNvSpPr>
            <p:nvPr/>
          </p:nvSpPr>
          <p:spPr bwMode="auto">
            <a:xfrm>
              <a:off x="3716" y="632"/>
              <a:ext cx="556" cy="1044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556" y="396"/>
                </a:cxn>
                <a:cxn ang="0">
                  <a:pos x="0" y="1044"/>
                </a:cxn>
                <a:cxn ang="0">
                  <a:pos x="208" y="0"/>
                </a:cxn>
              </a:cxnLst>
              <a:rect l="0" t="0" r="r" b="b"/>
              <a:pathLst>
                <a:path w="556" h="1044">
                  <a:moveTo>
                    <a:pt x="208" y="0"/>
                  </a:moveTo>
                  <a:lnTo>
                    <a:pt x="556" y="396"/>
                  </a:lnTo>
                  <a:lnTo>
                    <a:pt x="0" y="104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grpSp>
          <p:nvGrpSpPr>
            <p:cNvPr id="87090" name="Group 50"/>
            <p:cNvGrpSpPr>
              <a:grpSpLocks/>
            </p:cNvGrpSpPr>
            <p:nvPr/>
          </p:nvGrpSpPr>
          <p:grpSpPr bwMode="auto">
            <a:xfrm>
              <a:off x="3572" y="465"/>
              <a:ext cx="2017" cy="1963"/>
              <a:chOff x="3572" y="449"/>
              <a:chExt cx="2017" cy="1963"/>
            </a:xfrm>
          </p:grpSpPr>
          <p:sp>
            <p:nvSpPr>
              <p:cNvPr id="87089" name="Freeform 49"/>
              <p:cNvSpPr>
                <a:spLocks/>
              </p:cNvSpPr>
              <p:nvPr/>
            </p:nvSpPr>
            <p:spPr bwMode="auto">
              <a:xfrm>
                <a:off x="3820" y="1432"/>
                <a:ext cx="1384" cy="768"/>
              </a:xfrm>
              <a:custGeom>
                <a:avLst/>
                <a:gdLst/>
                <a:ahLst/>
                <a:cxnLst>
                  <a:cxn ang="0">
                    <a:pos x="0" y="768"/>
                  </a:cxn>
                  <a:cxn ang="0">
                    <a:pos x="1284" y="768"/>
                  </a:cxn>
                  <a:cxn ang="0">
                    <a:pos x="1384" y="0"/>
                  </a:cxn>
                  <a:cxn ang="0">
                    <a:pos x="0" y="768"/>
                  </a:cxn>
                </a:cxnLst>
                <a:rect l="0" t="0" r="r" b="b"/>
                <a:pathLst>
                  <a:path w="1384" h="768">
                    <a:moveTo>
                      <a:pt x="0" y="768"/>
                    </a:moveTo>
                    <a:lnTo>
                      <a:pt x="1284" y="768"/>
                    </a:lnTo>
                    <a:lnTo>
                      <a:pt x="1384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87086" name="Picture 46" descr="D:\Oxford\PPT\S1_ch11\11A_p190fig31a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72" y="449"/>
                <a:ext cx="976" cy="1408"/>
              </a:xfrm>
              <a:prstGeom prst="rect">
                <a:avLst/>
              </a:prstGeom>
              <a:noFill/>
            </p:spPr>
          </p:pic>
          <p:pic>
            <p:nvPicPr>
              <p:cNvPr id="87087" name="Picture 47" descr="D:\Oxford\PPT\S1_ch11\11A_p190fig31b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26" y="1244"/>
                <a:ext cx="1963" cy="11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7096" name="Group 56"/>
          <p:cNvGrpSpPr>
            <a:grpSpLocks/>
          </p:cNvGrpSpPr>
          <p:nvPr/>
        </p:nvGrpSpPr>
        <p:grpSpPr bwMode="auto">
          <a:xfrm>
            <a:off x="1152525" y="3517900"/>
            <a:ext cx="1920875" cy="723900"/>
            <a:chOff x="230" y="2376"/>
            <a:chExt cx="1210" cy="456"/>
          </a:xfrm>
        </p:grpSpPr>
        <p:sp>
          <p:nvSpPr>
            <p:cNvPr id="87091" name="Rectangle 51"/>
            <p:cNvSpPr>
              <a:spLocks noChangeArrowheads="1"/>
            </p:cNvSpPr>
            <p:nvPr/>
          </p:nvSpPr>
          <p:spPr bwMode="auto">
            <a:xfrm rot="10800000">
              <a:off x="230" y="246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∴</a:t>
              </a:r>
            </a:p>
          </p:txBody>
        </p:sp>
        <p:grpSp>
          <p:nvGrpSpPr>
            <p:cNvPr id="87095" name="Group 55"/>
            <p:cNvGrpSpPr>
              <a:grpSpLocks/>
            </p:cNvGrpSpPr>
            <p:nvPr/>
          </p:nvGrpSpPr>
          <p:grpSpPr bwMode="auto">
            <a:xfrm>
              <a:off x="568" y="2376"/>
              <a:ext cx="872" cy="456"/>
              <a:chOff x="536" y="2376"/>
              <a:chExt cx="872" cy="456"/>
            </a:xfrm>
          </p:grpSpPr>
          <p:graphicFrame>
            <p:nvGraphicFramePr>
              <p:cNvPr id="87092" name="Object 52"/>
              <p:cNvGraphicFramePr>
                <a:graphicFrameLocks noChangeAspect="1"/>
              </p:cNvGraphicFramePr>
              <p:nvPr/>
            </p:nvGraphicFramePr>
            <p:xfrm>
              <a:off x="536" y="2376"/>
              <a:ext cx="304" cy="456"/>
            </p:xfrm>
            <a:graphic>
              <a:graphicData uri="http://schemas.openxmlformats.org/presentationml/2006/ole">
                <p:oleObj spid="_x0000_s87092" name="Equation" r:id="rId7" imgW="482400" imgH="723600" progId="Equation.3">
                  <p:embed/>
                </p:oleObj>
              </a:graphicData>
            </a:graphic>
          </p:graphicFrame>
          <p:sp>
            <p:nvSpPr>
              <p:cNvPr id="87093" name="Rectangle 53"/>
              <p:cNvSpPr>
                <a:spLocks noChangeArrowheads="1"/>
              </p:cNvSpPr>
              <p:nvPr/>
            </p:nvSpPr>
            <p:spPr bwMode="auto">
              <a:xfrm>
                <a:off x="868" y="2460"/>
                <a:ext cx="2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/>
                  <a:t>=</a:t>
                </a:r>
              </a:p>
            </p:txBody>
          </p:sp>
          <p:graphicFrame>
            <p:nvGraphicFramePr>
              <p:cNvPr id="87094" name="Object 54"/>
              <p:cNvGraphicFramePr>
                <a:graphicFrameLocks noChangeAspect="1"/>
              </p:cNvGraphicFramePr>
              <p:nvPr/>
            </p:nvGraphicFramePr>
            <p:xfrm>
              <a:off x="1120" y="2376"/>
              <a:ext cx="288" cy="456"/>
            </p:xfrm>
            <a:graphic>
              <a:graphicData uri="http://schemas.openxmlformats.org/presentationml/2006/ole">
                <p:oleObj spid="_x0000_s87094" name="Equation" r:id="rId8" imgW="457200" imgH="723600" progId="Equation.3">
                  <p:embed/>
                </p:oleObj>
              </a:graphicData>
            </a:graphic>
          </p:graphicFrame>
        </p:grpSp>
      </p:grpSp>
      <p:grpSp>
        <p:nvGrpSpPr>
          <p:cNvPr id="87108" name="Group 68"/>
          <p:cNvGrpSpPr>
            <a:grpSpLocks/>
          </p:cNvGrpSpPr>
          <p:nvPr/>
        </p:nvGrpSpPr>
        <p:grpSpPr bwMode="auto">
          <a:xfrm>
            <a:off x="1177925" y="4400550"/>
            <a:ext cx="1831975" cy="723900"/>
            <a:chOff x="742" y="2772"/>
            <a:chExt cx="1154" cy="456"/>
          </a:xfrm>
        </p:grpSpPr>
        <p:sp>
          <p:nvSpPr>
            <p:cNvPr id="87097" name="Rectangle 57"/>
            <p:cNvSpPr>
              <a:spLocks noChangeArrowheads="1"/>
            </p:cNvSpPr>
            <p:nvPr/>
          </p:nvSpPr>
          <p:spPr bwMode="auto">
            <a:xfrm>
              <a:off x="742" y="2832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∴ </a:t>
              </a:r>
            </a:p>
          </p:txBody>
        </p:sp>
        <p:grpSp>
          <p:nvGrpSpPr>
            <p:cNvPr id="87106" name="Group 66"/>
            <p:cNvGrpSpPr>
              <a:grpSpLocks/>
            </p:cNvGrpSpPr>
            <p:nvPr/>
          </p:nvGrpSpPr>
          <p:grpSpPr bwMode="auto">
            <a:xfrm>
              <a:off x="1248" y="2772"/>
              <a:ext cx="648" cy="456"/>
              <a:chOff x="572" y="2876"/>
              <a:chExt cx="648" cy="456"/>
            </a:xfrm>
          </p:grpSpPr>
          <p:graphicFrame>
            <p:nvGraphicFramePr>
              <p:cNvPr id="87098" name="Object 58"/>
              <p:cNvGraphicFramePr>
                <a:graphicFrameLocks noChangeAspect="1"/>
              </p:cNvGraphicFramePr>
              <p:nvPr/>
            </p:nvGraphicFramePr>
            <p:xfrm>
              <a:off x="572" y="2876"/>
              <a:ext cx="136" cy="456"/>
            </p:xfrm>
            <a:graphic>
              <a:graphicData uri="http://schemas.openxmlformats.org/presentationml/2006/ole">
                <p:oleObj spid="_x0000_s87098" name="Equation" r:id="rId9" imgW="215640" imgH="723600" progId="Equation.3">
                  <p:embed/>
                </p:oleObj>
              </a:graphicData>
            </a:graphic>
          </p:graphicFrame>
          <p:sp>
            <p:nvSpPr>
              <p:cNvPr id="87099" name="Rectangle 59"/>
              <p:cNvSpPr>
                <a:spLocks noChangeArrowheads="1"/>
              </p:cNvSpPr>
              <p:nvPr/>
            </p:nvSpPr>
            <p:spPr bwMode="auto">
              <a:xfrm>
                <a:off x="720" y="2960"/>
                <a:ext cx="2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/>
                  <a:t>=</a:t>
                </a:r>
              </a:p>
            </p:txBody>
          </p:sp>
          <p:graphicFrame>
            <p:nvGraphicFramePr>
              <p:cNvPr id="87100" name="Object 60"/>
              <p:cNvGraphicFramePr>
                <a:graphicFrameLocks noChangeAspect="1"/>
              </p:cNvGraphicFramePr>
              <p:nvPr/>
            </p:nvGraphicFramePr>
            <p:xfrm>
              <a:off x="940" y="2876"/>
              <a:ext cx="280" cy="456"/>
            </p:xfrm>
            <a:graphic>
              <a:graphicData uri="http://schemas.openxmlformats.org/presentationml/2006/ole">
                <p:oleObj spid="_x0000_s87100" name="Equation" r:id="rId10" imgW="444240" imgH="723600" progId="Equation.3">
                  <p:embed/>
                </p:oleObj>
              </a:graphicData>
            </a:graphic>
          </p:graphicFrame>
        </p:grpSp>
      </p:grpSp>
      <p:grpSp>
        <p:nvGrpSpPr>
          <p:cNvPr id="87104" name="Group 64"/>
          <p:cNvGrpSpPr>
            <a:grpSpLocks/>
          </p:cNvGrpSpPr>
          <p:nvPr/>
        </p:nvGrpSpPr>
        <p:grpSpPr bwMode="auto">
          <a:xfrm>
            <a:off x="2020888" y="5207000"/>
            <a:ext cx="1336675" cy="723900"/>
            <a:chOff x="2062" y="3164"/>
            <a:chExt cx="842" cy="456"/>
          </a:xfrm>
        </p:grpSpPr>
        <p:sp>
          <p:nvSpPr>
            <p:cNvPr id="87102" name="Text Box 62"/>
            <p:cNvSpPr txBox="1">
              <a:spLocks noChangeArrowheads="1"/>
            </p:cNvSpPr>
            <p:nvPr/>
          </p:nvSpPr>
          <p:spPr bwMode="auto">
            <a:xfrm>
              <a:off x="2062" y="3258"/>
              <a:ext cx="3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i="1"/>
                <a:t>z</a:t>
              </a:r>
              <a:r>
                <a:rPr lang="en-US" altLang="zh-TW"/>
                <a:t> = </a:t>
              </a:r>
            </a:p>
          </p:txBody>
        </p:sp>
        <p:graphicFrame>
          <p:nvGraphicFramePr>
            <p:cNvPr id="87103" name="Object 63"/>
            <p:cNvGraphicFramePr>
              <a:graphicFrameLocks noChangeAspect="1"/>
            </p:cNvGraphicFramePr>
            <p:nvPr/>
          </p:nvGraphicFramePr>
          <p:xfrm>
            <a:off x="2392" y="3164"/>
            <a:ext cx="512" cy="456"/>
          </p:xfrm>
          <a:graphic>
            <a:graphicData uri="http://schemas.openxmlformats.org/presentationml/2006/ole">
              <p:oleObj spid="_x0000_s87103" name="Equation" r:id="rId11" imgW="812520" imgH="723600" progId="Equation.3">
                <p:embed/>
              </p:oleObj>
            </a:graphicData>
          </a:graphic>
        </p:graphicFrame>
      </p:grpSp>
      <p:sp>
        <p:nvSpPr>
          <p:cNvPr id="87105" name="Rectangle 65"/>
          <p:cNvSpPr>
            <a:spLocks noChangeArrowheads="1"/>
          </p:cNvSpPr>
          <p:nvPr/>
        </p:nvSpPr>
        <p:spPr bwMode="auto">
          <a:xfrm>
            <a:off x="2217738" y="5956300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=  7.5</a:t>
            </a:r>
          </a:p>
        </p:txBody>
      </p:sp>
      <p:grpSp>
        <p:nvGrpSpPr>
          <p:cNvPr id="87109" name="Group 69"/>
          <p:cNvGrpSpPr>
            <a:grpSpLocks/>
          </p:cNvGrpSpPr>
          <p:nvPr/>
        </p:nvGrpSpPr>
        <p:grpSpPr bwMode="auto">
          <a:xfrm>
            <a:off x="2601913" y="6373813"/>
            <a:ext cx="469900" cy="57150"/>
            <a:chOff x="1304" y="3496"/>
            <a:chExt cx="296" cy="32"/>
          </a:xfrm>
        </p:grpSpPr>
        <p:sp>
          <p:nvSpPr>
            <p:cNvPr id="87110" name="Line 70"/>
            <p:cNvSpPr>
              <a:spLocks noChangeShapeType="1"/>
            </p:cNvSpPr>
            <p:nvPr/>
          </p:nvSpPr>
          <p:spPr bwMode="auto">
            <a:xfrm>
              <a:off x="1304" y="3496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87111" name="Line 71"/>
            <p:cNvSpPr>
              <a:spLocks noChangeShapeType="1"/>
            </p:cNvSpPr>
            <p:nvPr/>
          </p:nvSpPr>
          <p:spPr bwMode="auto">
            <a:xfrm>
              <a:off x="1304" y="3528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 autoUpdateAnimBg="0"/>
      <p:bldP spid="87075" grpId="0" autoUpdateAnimBg="0"/>
      <p:bldP spid="8710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295400" y="1149350"/>
            <a:ext cx="742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5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In the figure,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~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RPQ</a:t>
            </a:r>
            <a:r>
              <a:rPr lang="en-US" altLang="zh-TW"/>
              <a:t>. Find the values of the unknowns.</a:t>
            </a:r>
          </a:p>
        </p:txBody>
      </p:sp>
      <p:sp>
        <p:nvSpPr>
          <p:cNvPr id="88067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8806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06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97FD826D-17AB-49A7-BCD6-364AEF771210}" type="slidenum">
              <a:rPr lang="en-US" altLang="zh-TW" sz="1400" b="1"/>
              <a:pPr algn="r">
                <a:spcBef>
                  <a:spcPct val="50000"/>
                </a:spcBef>
              </a:pPr>
              <a:t>37</a:t>
            </a:fld>
            <a:r>
              <a:rPr lang="en-US" altLang="zh-TW" sz="1400" b="1"/>
              <a:t>)</a:t>
            </a:r>
          </a:p>
        </p:txBody>
      </p:sp>
      <p:grpSp>
        <p:nvGrpSpPr>
          <p:cNvPr id="88086" name="Group 22"/>
          <p:cNvGrpSpPr>
            <a:grpSpLocks noChangeAspect="1"/>
          </p:cNvGrpSpPr>
          <p:nvPr/>
        </p:nvGrpSpPr>
        <p:grpSpPr bwMode="auto">
          <a:xfrm>
            <a:off x="276225" y="1400175"/>
            <a:ext cx="900113" cy="266700"/>
            <a:chOff x="2844" y="2292"/>
            <a:chExt cx="2148" cy="636"/>
          </a:xfrm>
        </p:grpSpPr>
        <p:sp>
          <p:nvSpPr>
            <p:cNvPr id="88087" name="Rectangle 23"/>
            <p:cNvSpPr>
              <a:spLocks noChangeAspect="1" noChangeArrowheads="1"/>
            </p:cNvSpPr>
            <p:nvPr/>
          </p:nvSpPr>
          <p:spPr bwMode="auto">
            <a:xfrm>
              <a:off x="2892" y="2322"/>
              <a:ext cx="2058" cy="5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88088" name="Picture 24" descr="D:\Oxford\PPT\Shared\level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4" y="2292"/>
              <a:ext cx="2148" cy="636"/>
            </a:xfrm>
            <a:prstGeom prst="rect">
              <a:avLst/>
            </a:prstGeom>
            <a:noFill/>
          </p:spPr>
        </p:pic>
      </p:grpSp>
      <p:grpSp>
        <p:nvGrpSpPr>
          <p:cNvPr id="88092" name="Group 28"/>
          <p:cNvGrpSpPr>
            <a:grpSpLocks noChangeAspect="1"/>
          </p:cNvGrpSpPr>
          <p:nvPr/>
        </p:nvGrpSpPr>
        <p:grpSpPr bwMode="auto">
          <a:xfrm>
            <a:off x="176213" y="531813"/>
            <a:ext cx="2016125" cy="677862"/>
            <a:chOff x="1536" y="3120"/>
            <a:chExt cx="3174" cy="1068"/>
          </a:xfrm>
        </p:grpSpPr>
        <p:sp>
          <p:nvSpPr>
            <p:cNvPr id="88093" name="Freeform 29"/>
            <p:cNvSpPr>
              <a:spLocks noChangeAspect="1"/>
            </p:cNvSpPr>
            <p:nvPr/>
          </p:nvSpPr>
          <p:spPr bwMode="auto">
            <a:xfrm>
              <a:off x="1692" y="3402"/>
              <a:ext cx="2874" cy="720"/>
            </a:xfrm>
            <a:custGeom>
              <a:avLst/>
              <a:gdLst/>
              <a:ahLst/>
              <a:cxnLst>
                <a:cxn ang="0">
                  <a:pos x="2250" y="192"/>
                </a:cxn>
                <a:cxn ang="0">
                  <a:pos x="2874" y="192"/>
                </a:cxn>
                <a:cxn ang="0">
                  <a:pos x="2874" y="720"/>
                </a:cxn>
                <a:cxn ang="0">
                  <a:pos x="2250" y="720"/>
                </a:cxn>
                <a:cxn ang="0">
                  <a:pos x="2250" y="432"/>
                </a:cxn>
                <a:cxn ang="0">
                  <a:pos x="1626" y="432"/>
                </a:cxn>
                <a:cxn ang="0">
                  <a:pos x="1571" y="528"/>
                </a:cxn>
                <a:cxn ang="0">
                  <a:pos x="138" y="528"/>
                </a:cxn>
                <a:cxn ang="0">
                  <a:pos x="0" y="288"/>
                </a:cxn>
                <a:cxn ang="0">
                  <a:pos x="166" y="0"/>
                </a:cxn>
                <a:cxn ang="0">
                  <a:pos x="2346" y="0"/>
                </a:cxn>
                <a:cxn ang="0">
                  <a:pos x="2250" y="192"/>
                </a:cxn>
              </a:cxnLst>
              <a:rect l="0" t="0" r="r" b="b"/>
              <a:pathLst>
                <a:path w="2874" h="720">
                  <a:moveTo>
                    <a:pt x="2250" y="192"/>
                  </a:moveTo>
                  <a:lnTo>
                    <a:pt x="2874" y="192"/>
                  </a:lnTo>
                  <a:lnTo>
                    <a:pt x="2874" y="720"/>
                  </a:lnTo>
                  <a:lnTo>
                    <a:pt x="2250" y="720"/>
                  </a:lnTo>
                  <a:lnTo>
                    <a:pt x="2250" y="432"/>
                  </a:lnTo>
                  <a:lnTo>
                    <a:pt x="1626" y="432"/>
                  </a:lnTo>
                  <a:lnTo>
                    <a:pt x="1571" y="528"/>
                  </a:lnTo>
                  <a:lnTo>
                    <a:pt x="138" y="528"/>
                  </a:lnTo>
                  <a:lnTo>
                    <a:pt x="0" y="288"/>
                  </a:lnTo>
                  <a:lnTo>
                    <a:pt x="166" y="0"/>
                  </a:lnTo>
                  <a:lnTo>
                    <a:pt x="2346" y="0"/>
                  </a:lnTo>
                  <a:lnTo>
                    <a:pt x="2250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88094" name="Picture 30" descr="D:\Oxford\PPT\Shared\example_4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6" y="3120"/>
              <a:ext cx="3174" cy="1068"/>
            </a:xfrm>
            <a:prstGeom prst="rect">
              <a:avLst/>
            </a:prstGeom>
            <a:noFill/>
          </p:spPr>
        </p:pic>
      </p:grpSp>
      <p:sp>
        <p:nvSpPr>
          <p:cNvPr id="88095" name="Text Box 31"/>
          <p:cNvSpPr txBox="1">
            <a:spLocks noChangeArrowheads="1"/>
          </p:cNvSpPr>
          <p:nvPr/>
        </p:nvSpPr>
        <p:spPr bwMode="auto">
          <a:xfrm>
            <a:off x="63500" y="76200"/>
            <a:ext cx="368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11.3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Similarity</a:t>
            </a:r>
          </a:p>
        </p:txBody>
      </p:sp>
      <p:grpSp>
        <p:nvGrpSpPr>
          <p:cNvPr id="88102" name="Group 38"/>
          <p:cNvGrpSpPr>
            <a:grpSpLocks/>
          </p:cNvGrpSpPr>
          <p:nvPr/>
        </p:nvGrpSpPr>
        <p:grpSpPr bwMode="auto">
          <a:xfrm>
            <a:off x="2032000" y="2209800"/>
            <a:ext cx="5114925" cy="2208213"/>
            <a:chOff x="1280" y="1416"/>
            <a:chExt cx="3222" cy="1391"/>
          </a:xfrm>
        </p:grpSpPr>
        <p:grpSp>
          <p:nvGrpSpPr>
            <p:cNvPr id="88099" name="Group 35"/>
            <p:cNvGrpSpPr>
              <a:grpSpLocks/>
            </p:cNvGrpSpPr>
            <p:nvPr/>
          </p:nvGrpSpPr>
          <p:grpSpPr bwMode="auto">
            <a:xfrm>
              <a:off x="1280" y="1504"/>
              <a:ext cx="1797" cy="1210"/>
              <a:chOff x="1280" y="1504"/>
              <a:chExt cx="1797" cy="1210"/>
            </a:xfrm>
          </p:grpSpPr>
          <p:sp>
            <p:nvSpPr>
              <p:cNvPr id="88098" name="Freeform 34"/>
              <p:cNvSpPr>
                <a:spLocks/>
              </p:cNvSpPr>
              <p:nvPr/>
            </p:nvSpPr>
            <p:spPr bwMode="auto">
              <a:xfrm>
                <a:off x="1440" y="1653"/>
                <a:ext cx="1491" cy="957"/>
              </a:xfrm>
              <a:custGeom>
                <a:avLst/>
                <a:gdLst/>
                <a:ahLst/>
                <a:cxnLst>
                  <a:cxn ang="0">
                    <a:pos x="0" y="579"/>
                  </a:cxn>
                  <a:cxn ang="0">
                    <a:pos x="1491" y="957"/>
                  </a:cxn>
                  <a:cxn ang="0">
                    <a:pos x="720" y="0"/>
                  </a:cxn>
                  <a:cxn ang="0">
                    <a:pos x="0" y="579"/>
                  </a:cxn>
                </a:cxnLst>
                <a:rect l="0" t="0" r="r" b="b"/>
                <a:pathLst>
                  <a:path w="1491" h="957">
                    <a:moveTo>
                      <a:pt x="0" y="579"/>
                    </a:moveTo>
                    <a:lnTo>
                      <a:pt x="1491" y="957"/>
                    </a:lnTo>
                    <a:lnTo>
                      <a:pt x="720" y="0"/>
                    </a:lnTo>
                    <a:lnTo>
                      <a:pt x="0" y="57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88096" name="Picture 32" descr="D:\Oxford\PPT\S1_ch11\11A_p190fig32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80" y="1504"/>
                <a:ext cx="1797" cy="1210"/>
              </a:xfrm>
              <a:prstGeom prst="rect">
                <a:avLst/>
              </a:prstGeom>
              <a:noFill/>
            </p:spPr>
          </p:pic>
        </p:grpSp>
        <p:grpSp>
          <p:nvGrpSpPr>
            <p:cNvPr id="88101" name="Group 37"/>
            <p:cNvGrpSpPr>
              <a:grpSpLocks/>
            </p:cNvGrpSpPr>
            <p:nvPr/>
          </p:nvGrpSpPr>
          <p:grpSpPr bwMode="auto">
            <a:xfrm>
              <a:off x="3100" y="1416"/>
              <a:ext cx="1402" cy="1391"/>
              <a:chOff x="3100" y="1416"/>
              <a:chExt cx="1402" cy="1391"/>
            </a:xfrm>
          </p:grpSpPr>
          <p:sp>
            <p:nvSpPr>
              <p:cNvPr id="88100" name="Freeform 36"/>
              <p:cNvSpPr>
                <a:spLocks/>
              </p:cNvSpPr>
              <p:nvPr/>
            </p:nvSpPr>
            <p:spPr bwMode="auto">
              <a:xfrm>
                <a:off x="3270" y="1536"/>
                <a:ext cx="1104" cy="1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4" y="291"/>
                  </a:cxn>
                  <a:cxn ang="0">
                    <a:pos x="882" y="1116"/>
                  </a:cxn>
                  <a:cxn ang="0">
                    <a:pos x="0" y="0"/>
                  </a:cxn>
                </a:cxnLst>
                <a:rect l="0" t="0" r="r" b="b"/>
                <a:pathLst>
                  <a:path w="1104" h="1116">
                    <a:moveTo>
                      <a:pt x="0" y="0"/>
                    </a:moveTo>
                    <a:lnTo>
                      <a:pt x="1104" y="291"/>
                    </a:lnTo>
                    <a:lnTo>
                      <a:pt x="882" y="1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88097" name="Picture 33" descr="D:\Oxford\PPT\S1_ch11\11A_p190fig32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00" y="1416"/>
                <a:ext cx="1402" cy="139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8103" name="Picture 39" descr="C:\JKL_Louis\JKP04_05 牛津初中數學\Solut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4549775"/>
            <a:ext cx="1376363" cy="303213"/>
          </a:xfrm>
          <a:prstGeom prst="rect">
            <a:avLst/>
          </a:prstGeom>
          <a:noFill/>
        </p:spPr>
      </p:pic>
      <p:sp>
        <p:nvSpPr>
          <p:cNvPr id="88104" name="Rectangle 40"/>
          <p:cNvSpPr>
            <a:spLocks noChangeArrowheads="1"/>
          </p:cNvSpPr>
          <p:nvPr/>
        </p:nvSpPr>
        <p:spPr bwMode="auto">
          <a:xfrm>
            <a:off x="1417638" y="4862513"/>
            <a:ext cx="372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Since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~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RPQ</a:t>
            </a:r>
            <a:r>
              <a:rPr lang="en-US" altLang="zh-TW"/>
              <a:t>,</a:t>
            </a:r>
          </a:p>
        </p:txBody>
      </p:sp>
      <p:sp>
        <p:nvSpPr>
          <p:cNvPr id="88105" name="Rectangle 41"/>
          <p:cNvSpPr>
            <a:spLocks noChangeArrowheads="1"/>
          </p:cNvSpPr>
          <p:nvPr/>
        </p:nvSpPr>
        <p:spPr bwMode="auto">
          <a:xfrm>
            <a:off x="2290763" y="5316538"/>
            <a:ext cx="161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∠</a:t>
            </a:r>
            <a:r>
              <a:rPr lang="en-US" altLang="zh-TW" i="1"/>
              <a:t>B</a:t>
            </a:r>
            <a:r>
              <a:rPr lang="en-US" altLang="zh-TW"/>
              <a:t> = ∠</a:t>
            </a:r>
            <a:r>
              <a:rPr lang="en-US" altLang="zh-TW" i="1"/>
              <a:t>P</a:t>
            </a:r>
          </a:p>
        </p:txBody>
      </p:sp>
      <p:grpSp>
        <p:nvGrpSpPr>
          <p:cNvPr id="88111" name="Group 47"/>
          <p:cNvGrpSpPr>
            <a:grpSpLocks/>
          </p:cNvGrpSpPr>
          <p:nvPr/>
        </p:nvGrpSpPr>
        <p:grpSpPr bwMode="auto">
          <a:xfrm>
            <a:off x="1417638" y="5778500"/>
            <a:ext cx="2374900" cy="457200"/>
            <a:chOff x="893" y="3544"/>
            <a:chExt cx="1496" cy="288"/>
          </a:xfrm>
        </p:grpSpPr>
        <p:sp>
          <p:nvSpPr>
            <p:cNvPr id="88106" name="Rectangle 42"/>
            <p:cNvSpPr>
              <a:spLocks noChangeArrowheads="1"/>
            </p:cNvSpPr>
            <p:nvPr/>
          </p:nvSpPr>
          <p:spPr bwMode="auto">
            <a:xfrm>
              <a:off x="893" y="354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∴</a:t>
              </a:r>
            </a:p>
          </p:txBody>
        </p:sp>
        <p:sp>
          <p:nvSpPr>
            <p:cNvPr id="88107" name="Rectangle 43"/>
            <p:cNvSpPr>
              <a:spLocks noChangeArrowheads="1"/>
            </p:cNvSpPr>
            <p:nvPr/>
          </p:nvSpPr>
          <p:spPr bwMode="auto">
            <a:xfrm>
              <a:off x="1667" y="3544"/>
              <a:ext cx="7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i="1"/>
                <a:t>x</a:t>
              </a:r>
              <a:r>
                <a:rPr lang="en-US" altLang="zh-TW"/>
                <a:t> =  90</a:t>
              </a:r>
              <a:r>
                <a:rPr lang="en-US" altLang="zh-TW">
                  <a:cs typeface="Times New Roman" pitchFamily="18" charset="0"/>
                </a:rPr>
                <a:t>°</a:t>
              </a:r>
              <a:endParaRPr lang="en-US" altLang="zh-TW"/>
            </a:p>
          </p:txBody>
        </p:sp>
      </p:grpSp>
      <p:grpSp>
        <p:nvGrpSpPr>
          <p:cNvPr id="88108" name="Group 44"/>
          <p:cNvGrpSpPr>
            <a:grpSpLocks/>
          </p:cNvGrpSpPr>
          <p:nvPr/>
        </p:nvGrpSpPr>
        <p:grpSpPr bwMode="auto">
          <a:xfrm>
            <a:off x="3225800" y="6172200"/>
            <a:ext cx="469900" cy="57150"/>
            <a:chOff x="1304" y="3496"/>
            <a:chExt cx="296" cy="32"/>
          </a:xfrm>
        </p:grpSpPr>
        <p:sp>
          <p:nvSpPr>
            <p:cNvPr id="88109" name="Line 45"/>
            <p:cNvSpPr>
              <a:spLocks noChangeShapeType="1"/>
            </p:cNvSpPr>
            <p:nvPr/>
          </p:nvSpPr>
          <p:spPr bwMode="auto">
            <a:xfrm>
              <a:off x="1304" y="3496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88110" name="Line 46"/>
            <p:cNvSpPr>
              <a:spLocks noChangeShapeType="1"/>
            </p:cNvSpPr>
            <p:nvPr/>
          </p:nvSpPr>
          <p:spPr bwMode="auto">
            <a:xfrm>
              <a:off x="1304" y="3528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4" grpId="0" autoUpdateAnimBg="0"/>
      <p:bldP spid="8810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8909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09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018345C8-89C5-43F2-A365-CF25496BC0A4}" type="slidenum">
              <a:rPr lang="en-US" altLang="zh-TW" sz="1400" b="1"/>
              <a:pPr algn="r">
                <a:spcBef>
                  <a:spcPct val="50000"/>
                </a:spcBef>
              </a:pPr>
              <a:t>38</a:t>
            </a:fld>
            <a:r>
              <a:rPr lang="en-US" altLang="zh-TW" sz="1400" b="1"/>
              <a:t>)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63500" y="76200"/>
            <a:ext cx="368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11.3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Similarity</a:t>
            </a:r>
          </a:p>
        </p:txBody>
      </p:sp>
      <p:pic>
        <p:nvPicPr>
          <p:cNvPr id="89109" name="Picture 21" descr="C:\JKL_Louis\JKP04_05 牛津初中數學\Solu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714375"/>
            <a:ext cx="1376363" cy="303213"/>
          </a:xfrm>
          <a:prstGeom prst="rect">
            <a:avLst/>
          </a:prstGeom>
          <a:noFill/>
        </p:spPr>
      </p:pic>
      <p:grpSp>
        <p:nvGrpSpPr>
          <p:cNvPr id="89157" name="Group 69"/>
          <p:cNvGrpSpPr>
            <a:grpSpLocks/>
          </p:cNvGrpSpPr>
          <p:nvPr/>
        </p:nvGrpSpPr>
        <p:grpSpPr bwMode="auto">
          <a:xfrm>
            <a:off x="695325" y="1243013"/>
            <a:ext cx="2984500" cy="787400"/>
            <a:chOff x="438" y="663"/>
            <a:chExt cx="1880" cy="496"/>
          </a:xfrm>
        </p:grpSpPr>
        <p:sp>
          <p:nvSpPr>
            <p:cNvPr id="89118" name="Rectangle 30"/>
            <p:cNvSpPr>
              <a:spLocks noChangeArrowheads="1"/>
            </p:cNvSpPr>
            <p:nvPr/>
          </p:nvSpPr>
          <p:spPr bwMode="auto">
            <a:xfrm>
              <a:off x="438" y="727"/>
              <a:ext cx="5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Also,</a:t>
              </a:r>
            </a:p>
          </p:txBody>
        </p:sp>
        <p:grpSp>
          <p:nvGrpSpPr>
            <p:cNvPr id="89122" name="Group 34"/>
            <p:cNvGrpSpPr>
              <a:grpSpLocks/>
            </p:cNvGrpSpPr>
            <p:nvPr/>
          </p:nvGrpSpPr>
          <p:grpSpPr bwMode="auto">
            <a:xfrm>
              <a:off x="1434" y="663"/>
              <a:ext cx="884" cy="496"/>
              <a:chOff x="1364" y="1383"/>
              <a:chExt cx="884" cy="496"/>
            </a:xfrm>
          </p:grpSpPr>
          <p:graphicFrame>
            <p:nvGraphicFramePr>
              <p:cNvPr id="102408" name="Object 8"/>
              <p:cNvGraphicFramePr>
                <a:graphicFrameLocks noChangeAspect="1"/>
              </p:cNvGraphicFramePr>
              <p:nvPr/>
            </p:nvGraphicFramePr>
            <p:xfrm>
              <a:off x="1364" y="1403"/>
              <a:ext cx="296" cy="456"/>
            </p:xfrm>
            <a:graphic>
              <a:graphicData uri="http://schemas.openxmlformats.org/presentationml/2006/ole">
                <p:oleObj spid="_x0000_s102408" name="Equation" r:id="rId4" imgW="469800" imgH="723600" progId="Equation.3">
                  <p:embed/>
                </p:oleObj>
              </a:graphicData>
            </a:graphic>
          </p:graphicFrame>
          <p:sp>
            <p:nvSpPr>
              <p:cNvPr id="89120" name="Text Box 32"/>
              <p:cNvSpPr txBox="1">
                <a:spLocks noChangeArrowheads="1"/>
              </p:cNvSpPr>
              <p:nvPr/>
            </p:nvSpPr>
            <p:spPr bwMode="auto">
              <a:xfrm>
                <a:off x="1690" y="1487"/>
                <a:ext cx="2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/>
                  <a:t>=</a:t>
                </a:r>
              </a:p>
            </p:txBody>
          </p:sp>
          <p:graphicFrame>
            <p:nvGraphicFramePr>
              <p:cNvPr id="102409" name="Object 9"/>
              <p:cNvGraphicFramePr>
                <a:graphicFrameLocks noChangeAspect="1"/>
              </p:cNvGraphicFramePr>
              <p:nvPr/>
            </p:nvGraphicFramePr>
            <p:xfrm>
              <a:off x="1944" y="1383"/>
              <a:ext cx="304" cy="496"/>
            </p:xfrm>
            <a:graphic>
              <a:graphicData uri="http://schemas.openxmlformats.org/presentationml/2006/ole">
                <p:oleObj spid="_x0000_s102409" name="Equation" r:id="rId5" imgW="482400" imgH="787320" progId="Equation.3">
                  <p:embed/>
                </p:oleObj>
              </a:graphicData>
            </a:graphic>
          </p:graphicFrame>
        </p:grpSp>
      </p:grpSp>
      <p:grpSp>
        <p:nvGrpSpPr>
          <p:cNvPr id="89126" name="Group 38"/>
          <p:cNvGrpSpPr>
            <a:grpSpLocks/>
          </p:cNvGrpSpPr>
          <p:nvPr/>
        </p:nvGrpSpPr>
        <p:grpSpPr bwMode="auto">
          <a:xfrm>
            <a:off x="2386013" y="2171700"/>
            <a:ext cx="1187450" cy="787400"/>
            <a:chOff x="1520" y="1946"/>
            <a:chExt cx="748" cy="496"/>
          </a:xfrm>
        </p:grpSpPr>
        <p:sp>
          <p:nvSpPr>
            <p:cNvPr id="89123" name="Rectangle 35"/>
            <p:cNvSpPr>
              <a:spLocks noChangeArrowheads="1"/>
            </p:cNvSpPr>
            <p:nvPr/>
          </p:nvSpPr>
          <p:spPr bwMode="auto">
            <a:xfrm>
              <a:off x="1778" y="2050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=</a:t>
              </a:r>
            </a:p>
          </p:txBody>
        </p:sp>
        <p:graphicFrame>
          <p:nvGraphicFramePr>
            <p:cNvPr id="102406" name="Object 6"/>
            <p:cNvGraphicFramePr>
              <a:graphicFrameLocks noChangeAspect="1"/>
            </p:cNvGraphicFramePr>
            <p:nvPr/>
          </p:nvGraphicFramePr>
          <p:xfrm>
            <a:off x="1520" y="1946"/>
            <a:ext cx="224" cy="496"/>
          </p:xfrm>
          <a:graphic>
            <a:graphicData uri="http://schemas.openxmlformats.org/presentationml/2006/ole">
              <p:oleObj spid="_x0000_s102406" name="Equation" r:id="rId6" imgW="355320" imgH="787320" progId="Equation.3">
                <p:embed/>
              </p:oleObj>
            </a:graphicData>
          </a:graphic>
        </p:graphicFrame>
        <p:graphicFrame>
          <p:nvGraphicFramePr>
            <p:cNvPr id="102407" name="Object 7"/>
            <p:cNvGraphicFramePr>
              <a:graphicFrameLocks noChangeAspect="1"/>
            </p:cNvGraphicFramePr>
            <p:nvPr/>
          </p:nvGraphicFramePr>
          <p:xfrm>
            <a:off x="2036" y="1966"/>
            <a:ext cx="232" cy="456"/>
          </p:xfrm>
          <a:graphic>
            <a:graphicData uri="http://schemas.openxmlformats.org/presentationml/2006/ole">
              <p:oleObj spid="_x0000_s102407" name="Equation" r:id="rId7" imgW="368280" imgH="723600" progId="Equation.3">
                <p:embed/>
              </p:oleObj>
            </a:graphicData>
          </a:graphic>
        </p:graphicFrame>
      </p:grpSp>
      <p:grpSp>
        <p:nvGrpSpPr>
          <p:cNvPr id="89129" name="Group 41"/>
          <p:cNvGrpSpPr>
            <a:grpSpLocks/>
          </p:cNvGrpSpPr>
          <p:nvPr/>
        </p:nvGrpSpPr>
        <p:grpSpPr bwMode="auto">
          <a:xfrm>
            <a:off x="1847850" y="3101975"/>
            <a:ext cx="1589088" cy="723900"/>
            <a:chOff x="1388" y="1932"/>
            <a:chExt cx="1001" cy="456"/>
          </a:xfrm>
        </p:grpSpPr>
        <p:graphicFrame>
          <p:nvGraphicFramePr>
            <p:cNvPr id="102405" name="Object 5"/>
            <p:cNvGraphicFramePr>
              <a:graphicFrameLocks noChangeAspect="1"/>
            </p:cNvGraphicFramePr>
            <p:nvPr/>
          </p:nvGraphicFramePr>
          <p:xfrm>
            <a:off x="1388" y="1932"/>
            <a:ext cx="568" cy="456"/>
          </p:xfrm>
          <a:graphic>
            <a:graphicData uri="http://schemas.openxmlformats.org/presentationml/2006/ole">
              <p:oleObj spid="_x0000_s102405" name="Equation" r:id="rId8" imgW="901440" imgH="723600" progId="Equation.3">
                <p:embed/>
              </p:oleObj>
            </a:graphicData>
          </a:graphic>
        </p:graphicFrame>
        <p:sp>
          <p:nvSpPr>
            <p:cNvPr id="89128" name="Rectangle 40"/>
            <p:cNvSpPr>
              <a:spLocks noChangeArrowheads="1"/>
            </p:cNvSpPr>
            <p:nvPr/>
          </p:nvSpPr>
          <p:spPr bwMode="auto">
            <a:xfrm>
              <a:off x="1984" y="2024"/>
              <a:ext cx="4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TW"/>
                <a:t>= </a:t>
              </a:r>
              <a:r>
                <a:rPr lang="en-US" altLang="zh-TW" i="1"/>
                <a:t>y</a:t>
              </a:r>
            </a:p>
          </p:txBody>
        </p:sp>
      </p:grpSp>
      <p:grpSp>
        <p:nvGrpSpPr>
          <p:cNvPr id="89136" name="Group 48"/>
          <p:cNvGrpSpPr>
            <a:grpSpLocks/>
          </p:cNvGrpSpPr>
          <p:nvPr/>
        </p:nvGrpSpPr>
        <p:grpSpPr bwMode="auto">
          <a:xfrm>
            <a:off x="695325" y="3968750"/>
            <a:ext cx="2979738" cy="457200"/>
            <a:chOff x="438" y="2524"/>
            <a:chExt cx="1877" cy="288"/>
          </a:xfrm>
        </p:grpSpPr>
        <p:sp>
          <p:nvSpPr>
            <p:cNvPr id="89130" name="Rectangle 42"/>
            <p:cNvSpPr>
              <a:spLocks noChangeArrowheads="1"/>
            </p:cNvSpPr>
            <p:nvPr/>
          </p:nvSpPr>
          <p:spPr bwMode="auto">
            <a:xfrm>
              <a:off x="438" y="252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∴</a:t>
              </a:r>
            </a:p>
          </p:txBody>
        </p:sp>
        <p:sp>
          <p:nvSpPr>
            <p:cNvPr id="89131" name="Rectangle 43"/>
            <p:cNvSpPr>
              <a:spLocks noChangeArrowheads="1"/>
            </p:cNvSpPr>
            <p:nvPr/>
          </p:nvSpPr>
          <p:spPr bwMode="auto">
            <a:xfrm>
              <a:off x="1630" y="2524"/>
              <a:ext cx="6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TW" i="1"/>
                <a:t>y</a:t>
              </a:r>
              <a:r>
                <a:rPr lang="en-US" altLang="zh-TW"/>
                <a:t> =  36</a:t>
              </a:r>
              <a:endParaRPr lang="en-US" altLang="zh-TW" i="1"/>
            </a:p>
          </p:txBody>
        </p:sp>
      </p:grpSp>
      <p:grpSp>
        <p:nvGrpSpPr>
          <p:cNvPr id="89133" name="Group 45"/>
          <p:cNvGrpSpPr>
            <a:grpSpLocks/>
          </p:cNvGrpSpPr>
          <p:nvPr/>
        </p:nvGrpSpPr>
        <p:grpSpPr bwMode="auto">
          <a:xfrm>
            <a:off x="3149600" y="4394200"/>
            <a:ext cx="469900" cy="57150"/>
            <a:chOff x="1304" y="3496"/>
            <a:chExt cx="296" cy="32"/>
          </a:xfrm>
        </p:grpSpPr>
        <p:sp>
          <p:nvSpPr>
            <p:cNvPr id="89134" name="Line 46"/>
            <p:cNvSpPr>
              <a:spLocks noChangeShapeType="1"/>
            </p:cNvSpPr>
            <p:nvPr/>
          </p:nvSpPr>
          <p:spPr bwMode="auto">
            <a:xfrm>
              <a:off x="1304" y="3496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89135" name="Line 47"/>
            <p:cNvSpPr>
              <a:spLocks noChangeShapeType="1"/>
            </p:cNvSpPr>
            <p:nvPr/>
          </p:nvSpPr>
          <p:spPr bwMode="auto">
            <a:xfrm>
              <a:off x="1304" y="3528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  <p:grpSp>
        <p:nvGrpSpPr>
          <p:cNvPr id="89158" name="Group 70"/>
          <p:cNvGrpSpPr>
            <a:grpSpLocks/>
          </p:cNvGrpSpPr>
          <p:nvPr/>
        </p:nvGrpSpPr>
        <p:grpSpPr bwMode="auto">
          <a:xfrm>
            <a:off x="4733925" y="1243013"/>
            <a:ext cx="2984500" cy="787400"/>
            <a:chOff x="2982" y="663"/>
            <a:chExt cx="1880" cy="496"/>
          </a:xfrm>
        </p:grpSpPr>
        <p:sp>
          <p:nvSpPr>
            <p:cNvPr id="89137" name="Rectangle 49"/>
            <p:cNvSpPr>
              <a:spLocks noChangeArrowheads="1"/>
            </p:cNvSpPr>
            <p:nvPr/>
          </p:nvSpPr>
          <p:spPr bwMode="auto">
            <a:xfrm>
              <a:off x="2982" y="727"/>
              <a:ext cx="5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Also,</a:t>
              </a:r>
            </a:p>
          </p:txBody>
        </p:sp>
        <p:grpSp>
          <p:nvGrpSpPr>
            <p:cNvPr id="89155" name="Group 67"/>
            <p:cNvGrpSpPr>
              <a:grpSpLocks/>
            </p:cNvGrpSpPr>
            <p:nvPr/>
          </p:nvGrpSpPr>
          <p:grpSpPr bwMode="auto">
            <a:xfrm>
              <a:off x="3970" y="663"/>
              <a:ext cx="892" cy="496"/>
              <a:chOff x="3970" y="663"/>
              <a:chExt cx="892" cy="496"/>
            </a:xfrm>
          </p:grpSpPr>
          <p:graphicFrame>
            <p:nvGraphicFramePr>
              <p:cNvPr id="102403" name="Object 3"/>
              <p:cNvGraphicFramePr>
                <a:graphicFrameLocks noChangeAspect="1"/>
              </p:cNvGraphicFramePr>
              <p:nvPr/>
            </p:nvGraphicFramePr>
            <p:xfrm>
              <a:off x="3970" y="663"/>
              <a:ext cx="312" cy="496"/>
            </p:xfrm>
            <a:graphic>
              <a:graphicData uri="http://schemas.openxmlformats.org/presentationml/2006/ole">
                <p:oleObj spid="_x0000_s102403" name="Equation" r:id="rId9" imgW="495000" imgH="787320" progId="Equation.3">
                  <p:embed/>
                </p:oleObj>
              </a:graphicData>
            </a:graphic>
          </p:graphicFrame>
          <p:sp>
            <p:nvSpPr>
              <p:cNvPr id="89140" name="Text Box 52"/>
              <p:cNvSpPr txBox="1">
                <a:spLocks noChangeArrowheads="1"/>
              </p:cNvSpPr>
              <p:nvPr/>
            </p:nvSpPr>
            <p:spPr bwMode="auto">
              <a:xfrm>
                <a:off x="4304" y="767"/>
                <a:ext cx="2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/>
                  <a:t>=</a:t>
                </a:r>
              </a:p>
            </p:txBody>
          </p:sp>
          <p:graphicFrame>
            <p:nvGraphicFramePr>
              <p:cNvPr id="102404" name="Object 4"/>
              <p:cNvGraphicFramePr>
                <a:graphicFrameLocks noChangeAspect="1"/>
              </p:cNvGraphicFramePr>
              <p:nvPr/>
            </p:nvGraphicFramePr>
            <p:xfrm>
              <a:off x="4558" y="663"/>
              <a:ext cx="304" cy="496"/>
            </p:xfrm>
            <a:graphic>
              <a:graphicData uri="http://schemas.openxmlformats.org/presentationml/2006/ole">
                <p:oleObj spid="_x0000_s102404" name="Equation" r:id="rId10" imgW="482400" imgH="787320" progId="Equation.3">
                  <p:embed/>
                </p:oleObj>
              </a:graphicData>
            </a:graphic>
          </p:graphicFrame>
        </p:grpSp>
      </p:grpSp>
      <p:grpSp>
        <p:nvGrpSpPr>
          <p:cNvPr id="89159" name="Group 71"/>
          <p:cNvGrpSpPr>
            <a:grpSpLocks/>
          </p:cNvGrpSpPr>
          <p:nvPr/>
        </p:nvGrpSpPr>
        <p:grpSpPr bwMode="auto">
          <a:xfrm>
            <a:off x="6418263" y="2203450"/>
            <a:ext cx="1193800" cy="723900"/>
            <a:chOff x="4043" y="1268"/>
            <a:chExt cx="752" cy="456"/>
          </a:xfrm>
        </p:grpSpPr>
        <p:sp>
          <p:nvSpPr>
            <p:cNvPr id="89143" name="Rectangle 55"/>
            <p:cNvSpPr>
              <a:spLocks noChangeArrowheads="1"/>
            </p:cNvSpPr>
            <p:nvPr/>
          </p:nvSpPr>
          <p:spPr bwMode="auto">
            <a:xfrm>
              <a:off x="4305" y="1352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=</a:t>
              </a:r>
            </a:p>
          </p:txBody>
        </p:sp>
        <p:graphicFrame>
          <p:nvGraphicFramePr>
            <p:cNvPr id="102401" name="Object 1"/>
            <p:cNvGraphicFramePr>
              <a:graphicFrameLocks noChangeAspect="1"/>
            </p:cNvGraphicFramePr>
            <p:nvPr/>
          </p:nvGraphicFramePr>
          <p:xfrm>
            <a:off x="4043" y="1268"/>
            <a:ext cx="232" cy="456"/>
          </p:xfrm>
          <a:graphic>
            <a:graphicData uri="http://schemas.openxmlformats.org/presentationml/2006/ole">
              <p:oleObj spid="_x0000_s102401" name="Equation" r:id="rId11" imgW="368280" imgH="723600" progId="Equation.3">
                <p:embed/>
              </p:oleObj>
            </a:graphicData>
          </a:graphic>
        </p:graphicFrame>
        <p:graphicFrame>
          <p:nvGraphicFramePr>
            <p:cNvPr id="102402" name="Object 2"/>
            <p:cNvGraphicFramePr>
              <a:graphicFrameLocks noChangeAspect="1"/>
            </p:cNvGraphicFramePr>
            <p:nvPr/>
          </p:nvGraphicFramePr>
          <p:xfrm>
            <a:off x="4563" y="1268"/>
            <a:ext cx="232" cy="456"/>
          </p:xfrm>
          <a:graphic>
            <a:graphicData uri="http://schemas.openxmlformats.org/presentationml/2006/ole">
              <p:oleObj spid="_x0000_s102402" name="Equation" r:id="rId12" imgW="368280" imgH="723600" progId="Equation.3">
                <p:embed/>
              </p:oleObj>
            </a:graphicData>
          </a:graphic>
        </p:graphicFrame>
      </p:grpSp>
      <p:grpSp>
        <p:nvGrpSpPr>
          <p:cNvPr id="89156" name="Group 68"/>
          <p:cNvGrpSpPr>
            <a:grpSpLocks/>
          </p:cNvGrpSpPr>
          <p:nvPr/>
        </p:nvGrpSpPr>
        <p:grpSpPr bwMode="auto">
          <a:xfrm>
            <a:off x="6667500" y="3101975"/>
            <a:ext cx="1428750" cy="723900"/>
            <a:chOff x="4200" y="1834"/>
            <a:chExt cx="900" cy="456"/>
          </a:xfrm>
        </p:grpSpPr>
        <p:graphicFrame>
          <p:nvGraphicFramePr>
            <p:cNvPr id="102400" name="Object 0"/>
            <p:cNvGraphicFramePr>
              <a:graphicFrameLocks noChangeAspect="1"/>
            </p:cNvGraphicFramePr>
            <p:nvPr/>
          </p:nvGraphicFramePr>
          <p:xfrm>
            <a:off x="4532" y="1834"/>
            <a:ext cx="568" cy="456"/>
          </p:xfrm>
          <a:graphic>
            <a:graphicData uri="http://schemas.openxmlformats.org/presentationml/2006/ole">
              <p:oleObj spid="_x0000_s102400" name="Equation" r:id="rId13" imgW="901440" imgH="723600" progId="Equation.3">
                <p:embed/>
              </p:oleObj>
            </a:graphicData>
          </a:graphic>
        </p:graphicFrame>
        <p:sp>
          <p:nvSpPr>
            <p:cNvPr id="89148" name="Rectangle 60"/>
            <p:cNvSpPr>
              <a:spLocks noChangeArrowheads="1"/>
            </p:cNvSpPr>
            <p:nvPr/>
          </p:nvSpPr>
          <p:spPr bwMode="auto">
            <a:xfrm>
              <a:off x="4200" y="1926"/>
              <a:ext cx="4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TW" i="1"/>
                <a:t>z </a:t>
              </a:r>
              <a:r>
                <a:rPr lang="en-US" altLang="zh-TW"/>
                <a:t>=</a:t>
              </a:r>
            </a:p>
          </p:txBody>
        </p:sp>
      </p:grpSp>
      <p:grpSp>
        <p:nvGrpSpPr>
          <p:cNvPr id="89149" name="Group 61"/>
          <p:cNvGrpSpPr>
            <a:grpSpLocks/>
          </p:cNvGrpSpPr>
          <p:nvPr/>
        </p:nvGrpSpPr>
        <p:grpSpPr bwMode="auto">
          <a:xfrm>
            <a:off x="4810125" y="3968750"/>
            <a:ext cx="2979738" cy="457200"/>
            <a:chOff x="438" y="2524"/>
            <a:chExt cx="1877" cy="288"/>
          </a:xfrm>
        </p:grpSpPr>
        <p:sp>
          <p:nvSpPr>
            <p:cNvPr id="89150" name="Rectangle 62"/>
            <p:cNvSpPr>
              <a:spLocks noChangeArrowheads="1"/>
            </p:cNvSpPr>
            <p:nvPr/>
          </p:nvSpPr>
          <p:spPr bwMode="auto">
            <a:xfrm>
              <a:off x="438" y="252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∴</a:t>
              </a:r>
            </a:p>
          </p:txBody>
        </p:sp>
        <p:sp>
          <p:nvSpPr>
            <p:cNvPr id="89151" name="Rectangle 63"/>
            <p:cNvSpPr>
              <a:spLocks noChangeArrowheads="1"/>
            </p:cNvSpPr>
            <p:nvPr/>
          </p:nvSpPr>
          <p:spPr bwMode="auto">
            <a:xfrm>
              <a:off x="1630" y="2524"/>
              <a:ext cx="6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TW" i="1"/>
                <a:t>z</a:t>
              </a:r>
              <a:r>
                <a:rPr lang="en-US" altLang="zh-TW"/>
                <a:t> =  65</a:t>
              </a:r>
              <a:endParaRPr lang="en-US" altLang="zh-TW" i="1"/>
            </a:p>
          </p:txBody>
        </p:sp>
      </p:grpSp>
      <p:grpSp>
        <p:nvGrpSpPr>
          <p:cNvPr id="89152" name="Group 64"/>
          <p:cNvGrpSpPr>
            <a:grpSpLocks/>
          </p:cNvGrpSpPr>
          <p:nvPr/>
        </p:nvGrpSpPr>
        <p:grpSpPr bwMode="auto">
          <a:xfrm>
            <a:off x="7251700" y="4394200"/>
            <a:ext cx="469900" cy="57150"/>
            <a:chOff x="1304" y="3496"/>
            <a:chExt cx="296" cy="32"/>
          </a:xfrm>
        </p:grpSpPr>
        <p:sp>
          <p:nvSpPr>
            <p:cNvPr id="89153" name="Line 65"/>
            <p:cNvSpPr>
              <a:spLocks noChangeShapeType="1"/>
            </p:cNvSpPr>
            <p:nvPr/>
          </p:nvSpPr>
          <p:spPr bwMode="auto">
            <a:xfrm>
              <a:off x="1304" y="3496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89154" name="Line 66"/>
            <p:cNvSpPr>
              <a:spLocks noChangeShapeType="1"/>
            </p:cNvSpPr>
            <p:nvPr/>
          </p:nvSpPr>
          <p:spPr bwMode="auto">
            <a:xfrm>
              <a:off x="1304" y="3528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  <p:grpSp>
        <p:nvGrpSpPr>
          <p:cNvPr id="89168" name="Group 80"/>
          <p:cNvGrpSpPr>
            <a:grpSpLocks/>
          </p:cNvGrpSpPr>
          <p:nvPr/>
        </p:nvGrpSpPr>
        <p:grpSpPr bwMode="auto">
          <a:xfrm>
            <a:off x="482600" y="5030788"/>
            <a:ext cx="5356225" cy="1103312"/>
            <a:chOff x="256" y="3169"/>
            <a:chExt cx="3374" cy="695"/>
          </a:xfrm>
        </p:grpSpPr>
        <p:sp>
          <p:nvSpPr>
            <p:cNvPr id="89163" name="AutoShape 75"/>
            <p:cNvSpPr>
              <a:spLocks noChangeArrowheads="1"/>
            </p:cNvSpPr>
            <p:nvPr/>
          </p:nvSpPr>
          <p:spPr bwMode="auto">
            <a:xfrm>
              <a:off x="256" y="3169"/>
              <a:ext cx="1854" cy="335"/>
            </a:xfrm>
            <a:prstGeom prst="roundRect">
              <a:avLst>
                <a:gd name="adj" fmla="val 22870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64" name="Rectangle 76"/>
            <p:cNvSpPr>
              <a:spLocks noChangeArrowheads="1"/>
            </p:cNvSpPr>
            <p:nvPr/>
          </p:nvSpPr>
          <p:spPr bwMode="auto">
            <a:xfrm>
              <a:off x="256" y="3443"/>
              <a:ext cx="3144" cy="34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65" name="Rectangle 77"/>
            <p:cNvSpPr>
              <a:spLocks noChangeArrowheads="1"/>
            </p:cNvSpPr>
            <p:nvPr/>
          </p:nvSpPr>
          <p:spPr bwMode="auto">
            <a:xfrm>
              <a:off x="256" y="3768"/>
              <a:ext cx="3144" cy="96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66" name="Text Box 78"/>
            <p:cNvSpPr txBox="1">
              <a:spLocks noChangeArrowheads="1"/>
            </p:cNvSpPr>
            <p:nvPr/>
          </p:nvSpPr>
          <p:spPr bwMode="auto">
            <a:xfrm>
              <a:off x="334" y="3201"/>
              <a:ext cx="1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800">
                  <a:solidFill>
                    <a:srgbClr val="006699"/>
                  </a:solidFill>
                  <a:latin typeface="Arial" pitchFamily="34" charset="0"/>
                </a:rPr>
                <a:t>Fulfill Exercise Objective</a:t>
              </a:r>
            </a:p>
          </p:txBody>
        </p:sp>
        <p:sp>
          <p:nvSpPr>
            <p:cNvPr id="89167" name="Text Box 79"/>
            <p:cNvSpPr txBox="1">
              <a:spLocks noChangeArrowheads="1"/>
            </p:cNvSpPr>
            <p:nvPr/>
          </p:nvSpPr>
          <p:spPr bwMode="auto">
            <a:xfrm>
              <a:off x="334" y="3435"/>
              <a:ext cx="329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77825" indent="-377825" algn="l">
                <a:lnSpc>
                  <a:spcPct val="130000"/>
                </a:lnSpc>
                <a:buFont typeface="Wingdings" pitchFamily="2" charset="2"/>
                <a:buChar char="v"/>
              </a:pPr>
              <a:r>
                <a:rPr lang="en-US" altLang="zh-TW" sz="1800">
                  <a:solidFill>
                    <a:srgbClr val="CC6600"/>
                  </a:solidFill>
                  <a:latin typeface="Arial" pitchFamily="34" charset="0"/>
                </a:rPr>
                <a:t>Find the unknowns in similar triangles.</a:t>
              </a:r>
            </a:p>
          </p:txBody>
        </p:sp>
      </p:grpSp>
      <p:sp>
        <p:nvSpPr>
          <p:cNvPr id="89169" name="Text Box 81"/>
          <p:cNvSpPr txBox="1">
            <a:spLocks noChangeArrowheads="1"/>
          </p:cNvSpPr>
          <p:nvPr/>
        </p:nvSpPr>
        <p:spPr bwMode="auto">
          <a:xfrm>
            <a:off x="7064375" y="57848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14" action="ppaction://hlinksldjump"/>
              </a:rPr>
              <a:t>Key Concept 11.3.2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89170" name="Text Box 82"/>
          <p:cNvSpPr txBox="1">
            <a:spLocks noChangeArrowheads="1"/>
          </p:cNvSpPr>
          <p:nvPr/>
        </p:nvSpPr>
        <p:spPr bwMode="auto">
          <a:xfrm>
            <a:off x="1762125" y="641350"/>
            <a:ext cx="17653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15" action="ppaction://hlinksldjump"/>
              </a:rPr>
              <a:t>Back to Question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6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804863" y="1212850"/>
            <a:ext cx="7700962" cy="30908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908050" y="1233488"/>
            <a:ext cx="2900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Three Angles Equal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804863" y="4281488"/>
            <a:ext cx="77009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011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9011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011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63500" y="76200"/>
            <a:ext cx="499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11.4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Similar</a:t>
            </a:r>
          </a:p>
        </p:txBody>
      </p:sp>
      <p:pic>
        <p:nvPicPr>
          <p:cNvPr id="90121" name="Picture 9" descr="D:\Oxford\PPT\Shared\keyconcept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7812" cy="609600"/>
          </a:xfrm>
          <a:prstGeom prst="rect">
            <a:avLst/>
          </a:prstGeom>
          <a:noFill/>
        </p:spPr>
      </p:pic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DAEA7159-BBD1-4931-BF35-C10754280FD3}" type="slidenum">
              <a:rPr lang="en-US" altLang="zh-TW" sz="1400" b="1"/>
              <a:pPr algn="r">
                <a:spcBef>
                  <a:spcPct val="50000"/>
                </a:spcBef>
              </a:pPr>
              <a:t>39</a:t>
            </a:fld>
            <a:r>
              <a:rPr lang="en-US" altLang="zh-TW" sz="1400" b="1"/>
              <a:t>)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3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5864225" y="6292850"/>
            <a:ext cx="1247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b="1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5" action="ppaction://hlinksldjump"/>
              </a:rPr>
              <a:t>Index 11.4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263525" y="12890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A)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549275" y="5092700"/>
            <a:ext cx="184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endParaRPr lang="en-US"/>
          </a:p>
        </p:txBody>
      </p:sp>
      <p:grpSp>
        <p:nvGrpSpPr>
          <p:cNvPr id="90160" name="Group 48"/>
          <p:cNvGrpSpPr>
            <a:grpSpLocks/>
          </p:cNvGrpSpPr>
          <p:nvPr/>
        </p:nvGrpSpPr>
        <p:grpSpPr bwMode="auto">
          <a:xfrm>
            <a:off x="908050" y="1490663"/>
            <a:ext cx="7054850" cy="2547937"/>
            <a:chOff x="572" y="939"/>
            <a:chExt cx="4444" cy="1605"/>
          </a:xfrm>
        </p:grpSpPr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572" y="1129"/>
              <a:ext cx="3104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 algn="l">
                <a:lnSpc>
                  <a:spcPct val="130000"/>
                </a:lnSpc>
              </a:pPr>
              <a:r>
                <a:rPr lang="en-US" altLang="zh-TW"/>
                <a:t>‧	If two triangles have three pairs of equal corresponding angles, then they must be similar.</a:t>
              </a:r>
            </a:p>
            <a:p>
              <a:pPr marL="482600" indent="-482600" algn="l">
                <a:lnSpc>
                  <a:spcPct val="200000"/>
                </a:lnSpc>
              </a:pPr>
              <a:r>
                <a:rPr lang="en-US" altLang="zh-TW"/>
                <a:t>	【</a:t>
              </a:r>
              <a:r>
                <a:rPr lang="en-US" altLang="zh-TW" i="1"/>
                <a:t>Reference: AAA</a:t>
              </a:r>
              <a:r>
                <a:rPr lang="en-US" altLang="zh-TW"/>
                <a:t>】</a:t>
              </a:r>
            </a:p>
          </p:txBody>
        </p:sp>
        <p:grpSp>
          <p:nvGrpSpPr>
            <p:cNvPr id="90157" name="Group 45"/>
            <p:cNvGrpSpPr>
              <a:grpSpLocks/>
            </p:cNvGrpSpPr>
            <p:nvPr/>
          </p:nvGrpSpPr>
          <p:grpSpPr bwMode="auto">
            <a:xfrm>
              <a:off x="3882" y="939"/>
              <a:ext cx="1134" cy="1599"/>
              <a:chOff x="3882" y="939"/>
              <a:chExt cx="1134" cy="1599"/>
            </a:xfrm>
          </p:grpSpPr>
          <p:pic>
            <p:nvPicPr>
              <p:cNvPr id="90154" name="Picture 42" descr="D:\Oxford\PPT\S1_ch11\1.tif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39" y="939"/>
                <a:ext cx="977" cy="1066"/>
              </a:xfrm>
              <a:prstGeom prst="rect">
                <a:avLst/>
              </a:prstGeom>
              <a:noFill/>
            </p:spPr>
          </p:pic>
          <p:pic>
            <p:nvPicPr>
              <p:cNvPr id="90156" name="Picture 44" descr="D:\Oxford\PPT\S1_ch11\1a.tif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82" y="1862"/>
                <a:ext cx="620" cy="67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346200"/>
            <a:ext cx="8851900" cy="50800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100000">
                <a:srgbClr val="33CC33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8000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79400" y="517525"/>
            <a:ext cx="76247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244600" indent="-1244600" algn="l">
              <a:tabLst>
                <a:tab pos="381000" algn="l"/>
              </a:tabLst>
            </a:pPr>
            <a:r>
              <a:rPr lang="en-US" altLang="zh-TW" sz="3500">
                <a:solidFill>
                  <a:srgbClr val="3333FF"/>
                </a:solidFill>
                <a:latin typeface="Arial Black" pitchFamily="34" charset="0"/>
              </a:rPr>
              <a:t>11.3</a:t>
            </a:r>
            <a:r>
              <a:rPr lang="en-US" altLang="zh-TW" sz="3500">
                <a:solidFill>
                  <a:srgbClr val="009900"/>
                </a:solidFill>
                <a:latin typeface="Arial Black" pitchFamily="34" charset="0"/>
              </a:rPr>
              <a:t>	The Meaning of Similarity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2319338" y="2905125"/>
            <a:ext cx="4791075" cy="685800"/>
            <a:chOff x="1029" y="1054"/>
            <a:chExt cx="3018" cy="432"/>
          </a:xfrm>
        </p:grpSpPr>
        <p:grpSp>
          <p:nvGrpSpPr>
            <p:cNvPr id="53253" name="Group 5"/>
            <p:cNvGrpSpPr>
              <a:grpSpLocks/>
            </p:cNvGrpSpPr>
            <p:nvPr/>
          </p:nvGrpSpPr>
          <p:grpSpPr bwMode="auto">
            <a:xfrm>
              <a:off x="1029" y="1083"/>
              <a:ext cx="392" cy="392"/>
              <a:chOff x="637" y="987"/>
              <a:chExt cx="392" cy="392"/>
            </a:xfrm>
          </p:grpSpPr>
          <p:sp>
            <p:nvSpPr>
              <p:cNvPr id="53254" name="Oval 6"/>
              <p:cNvSpPr>
                <a:spLocks noChangeArrowheads="1"/>
              </p:cNvSpPr>
              <p:nvPr/>
            </p:nvSpPr>
            <p:spPr bwMode="auto">
              <a:xfrm>
                <a:off x="637" y="987"/>
                <a:ext cx="392" cy="392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3255" name="Text Box 7"/>
              <p:cNvSpPr txBox="1">
                <a:spLocks noChangeArrowheads="1"/>
              </p:cNvSpPr>
              <p:nvPr/>
            </p:nvSpPr>
            <p:spPr bwMode="auto">
              <a:xfrm>
                <a:off x="674" y="1011"/>
                <a:ext cx="30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3000" i="1">
                    <a:solidFill>
                      <a:srgbClr val="FFFF99"/>
                    </a:solidFill>
                    <a:latin typeface="Arial Black" pitchFamily="34" charset="0"/>
                  </a:rPr>
                  <a:t>A</a:t>
                </a:r>
              </a:p>
            </p:txBody>
          </p:sp>
        </p:grpSp>
        <p:sp>
          <p:nvSpPr>
            <p:cNvPr id="53256" name="Text Box 8"/>
            <p:cNvSpPr txBox="1">
              <a:spLocks noChangeArrowheads="1"/>
            </p:cNvSpPr>
            <p:nvPr/>
          </p:nvSpPr>
          <p:spPr bwMode="auto">
            <a:xfrm>
              <a:off x="1478" y="1054"/>
              <a:ext cx="256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sz="3000" i="1">
                  <a:solidFill>
                    <a:srgbClr val="0066FF"/>
                  </a:solidFill>
                  <a:latin typeface="Arial Black" pitchFamily="34" charset="0"/>
                </a:rPr>
                <a:t>Similar Figures</a:t>
              </a:r>
            </a:p>
          </p:txBody>
        </p:sp>
      </p:grpSp>
      <p:grpSp>
        <p:nvGrpSpPr>
          <p:cNvPr id="53257" name="Group 9"/>
          <p:cNvGrpSpPr>
            <a:grpSpLocks/>
          </p:cNvGrpSpPr>
          <p:nvPr/>
        </p:nvGrpSpPr>
        <p:grpSpPr bwMode="auto">
          <a:xfrm>
            <a:off x="2319338" y="4057650"/>
            <a:ext cx="5092700" cy="650875"/>
            <a:chOff x="1029" y="1922"/>
            <a:chExt cx="3208" cy="410"/>
          </a:xfrm>
        </p:grpSpPr>
        <p:grpSp>
          <p:nvGrpSpPr>
            <p:cNvPr id="53258" name="Group 10"/>
            <p:cNvGrpSpPr>
              <a:grpSpLocks/>
            </p:cNvGrpSpPr>
            <p:nvPr/>
          </p:nvGrpSpPr>
          <p:grpSpPr bwMode="auto">
            <a:xfrm>
              <a:off x="1029" y="1922"/>
              <a:ext cx="392" cy="392"/>
              <a:chOff x="637" y="987"/>
              <a:chExt cx="392" cy="392"/>
            </a:xfrm>
          </p:grpSpPr>
          <p:sp>
            <p:nvSpPr>
              <p:cNvPr id="53259" name="Oval 11"/>
              <p:cNvSpPr>
                <a:spLocks noChangeArrowheads="1"/>
              </p:cNvSpPr>
              <p:nvPr/>
            </p:nvSpPr>
            <p:spPr bwMode="auto">
              <a:xfrm>
                <a:off x="637" y="987"/>
                <a:ext cx="392" cy="392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3260" name="Text Box 12"/>
              <p:cNvSpPr txBox="1">
                <a:spLocks noChangeArrowheads="1"/>
              </p:cNvSpPr>
              <p:nvPr/>
            </p:nvSpPr>
            <p:spPr bwMode="auto">
              <a:xfrm>
                <a:off x="674" y="1011"/>
                <a:ext cx="30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3000" i="1">
                    <a:solidFill>
                      <a:srgbClr val="FFFF99"/>
                    </a:solidFill>
                    <a:latin typeface="Arial Black" pitchFamily="34" charset="0"/>
                  </a:rPr>
                  <a:t>B</a:t>
                </a:r>
              </a:p>
            </p:txBody>
          </p:sp>
        </p:grpSp>
        <p:sp>
          <p:nvSpPr>
            <p:cNvPr id="53261" name="Text Box 13"/>
            <p:cNvSpPr txBox="1">
              <a:spLocks noChangeArrowheads="1"/>
            </p:cNvSpPr>
            <p:nvPr/>
          </p:nvSpPr>
          <p:spPr bwMode="auto">
            <a:xfrm>
              <a:off x="1478" y="1928"/>
              <a:ext cx="27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TW" sz="3000" i="1">
                  <a:solidFill>
                    <a:srgbClr val="0066FF"/>
                  </a:solidFill>
                  <a:latin typeface="Arial Black" pitchFamily="34" charset="0"/>
                </a:rPr>
                <a:t>Similar Triangles</a:t>
              </a:r>
            </a:p>
          </p:txBody>
        </p:sp>
      </p:grpSp>
      <p:sp>
        <p:nvSpPr>
          <p:cNvPr id="53267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53268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69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8AD90D5F-8A60-440D-8E7D-564091C87FAC}" type="slidenum">
              <a:rPr lang="en-US" altLang="zh-TW" sz="1400" b="1"/>
              <a:pPr algn="r">
                <a:spcBef>
                  <a:spcPct val="50000"/>
                </a:spcBef>
              </a:pPr>
              <a:t>4</a:t>
            </a:fld>
            <a:r>
              <a:rPr lang="en-US" altLang="zh-TW" sz="1400" b="1"/>
              <a:t>)</a:t>
            </a:r>
          </a:p>
        </p:txBody>
      </p:sp>
      <p:sp>
        <p:nvSpPr>
          <p:cNvPr id="53271" name="Rectangle 2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98700" y="2882900"/>
            <a:ext cx="40513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72" name="Rectangl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98700" y="4025900"/>
            <a:ext cx="44323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JKL_Louis\JKP04_05 牛津初中數學\Quick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593725"/>
            <a:ext cx="1733550" cy="646113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04800" y="1211263"/>
            <a:ext cx="5080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Show that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and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PQR</a:t>
            </a:r>
            <a:r>
              <a:rPr lang="en-US" altLang="zh-TW"/>
              <a:t> in the figure are similar.</a:t>
            </a:r>
          </a:p>
        </p:txBody>
      </p:sp>
      <p:sp>
        <p:nvSpPr>
          <p:cNvPr id="942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9421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421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AE1BF673-354F-4D0A-B740-56AB850ADB5B}" type="slidenum">
              <a:rPr lang="en-US" altLang="zh-TW" sz="1400" b="1"/>
              <a:pPr algn="r">
                <a:spcBef>
                  <a:spcPct val="50000"/>
                </a:spcBef>
              </a:pPr>
              <a:t>40</a:t>
            </a:fld>
            <a:r>
              <a:rPr lang="en-US" altLang="zh-TW" sz="1400" b="1"/>
              <a:t>)</a:t>
            </a:r>
          </a:p>
        </p:txBody>
      </p:sp>
      <p:pic>
        <p:nvPicPr>
          <p:cNvPr id="94216" name="Picture 8" descr="C:\JKL_Louis\JKP04_05 牛津初中數學\Solu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55875"/>
            <a:ext cx="1376363" cy="303213"/>
          </a:xfrm>
          <a:prstGeom prst="rect">
            <a:avLst/>
          </a:prstGeom>
          <a:noFill/>
        </p:spPr>
      </p:pic>
      <p:sp>
        <p:nvSpPr>
          <p:cNvPr id="94251" name="Text Box 43"/>
          <p:cNvSpPr txBox="1">
            <a:spLocks noChangeArrowheads="1"/>
          </p:cNvSpPr>
          <p:nvPr/>
        </p:nvSpPr>
        <p:spPr bwMode="auto">
          <a:xfrm>
            <a:off x="63500" y="76200"/>
            <a:ext cx="499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11.4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Similar</a:t>
            </a:r>
          </a:p>
        </p:txBody>
      </p:sp>
      <p:grpSp>
        <p:nvGrpSpPr>
          <p:cNvPr id="94258" name="Group 50"/>
          <p:cNvGrpSpPr>
            <a:grpSpLocks/>
          </p:cNvGrpSpPr>
          <p:nvPr/>
        </p:nvGrpSpPr>
        <p:grpSpPr bwMode="auto">
          <a:xfrm>
            <a:off x="4940300" y="1339850"/>
            <a:ext cx="3652838" cy="2506663"/>
            <a:chOff x="3176" y="932"/>
            <a:chExt cx="2301" cy="1579"/>
          </a:xfrm>
        </p:grpSpPr>
        <p:sp>
          <p:nvSpPr>
            <p:cNvPr id="94257" name="Freeform 49"/>
            <p:cNvSpPr>
              <a:spLocks/>
            </p:cNvSpPr>
            <p:nvPr/>
          </p:nvSpPr>
          <p:spPr bwMode="auto">
            <a:xfrm>
              <a:off x="3603" y="1407"/>
              <a:ext cx="1692" cy="993"/>
            </a:xfrm>
            <a:custGeom>
              <a:avLst/>
              <a:gdLst/>
              <a:ahLst/>
              <a:cxnLst>
                <a:cxn ang="0">
                  <a:pos x="0" y="993"/>
                </a:cxn>
                <a:cxn ang="0">
                  <a:pos x="1692" y="993"/>
                </a:cxn>
                <a:cxn ang="0">
                  <a:pos x="1422" y="0"/>
                </a:cxn>
                <a:cxn ang="0">
                  <a:pos x="0" y="993"/>
                </a:cxn>
              </a:cxnLst>
              <a:rect l="0" t="0" r="r" b="b"/>
              <a:pathLst>
                <a:path w="1692" h="993">
                  <a:moveTo>
                    <a:pt x="0" y="993"/>
                  </a:moveTo>
                  <a:lnTo>
                    <a:pt x="1692" y="993"/>
                  </a:lnTo>
                  <a:lnTo>
                    <a:pt x="1422" y="0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94256" name="Group 48"/>
            <p:cNvGrpSpPr>
              <a:grpSpLocks/>
            </p:cNvGrpSpPr>
            <p:nvPr/>
          </p:nvGrpSpPr>
          <p:grpSpPr bwMode="auto">
            <a:xfrm>
              <a:off x="3176" y="932"/>
              <a:ext cx="2301" cy="1579"/>
              <a:chOff x="3176" y="932"/>
              <a:chExt cx="2301" cy="1579"/>
            </a:xfrm>
          </p:grpSpPr>
          <p:sp>
            <p:nvSpPr>
              <p:cNvPr id="94254" name="Freeform 46"/>
              <p:cNvSpPr>
                <a:spLocks/>
              </p:cNvSpPr>
              <p:nvPr/>
            </p:nvSpPr>
            <p:spPr bwMode="auto">
              <a:xfrm>
                <a:off x="3318" y="1110"/>
                <a:ext cx="846" cy="495"/>
              </a:xfrm>
              <a:custGeom>
                <a:avLst/>
                <a:gdLst/>
                <a:ahLst/>
                <a:cxnLst>
                  <a:cxn ang="0">
                    <a:pos x="12" y="495"/>
                  </a:cxn>
                  <a:cxn ang="0">
                    <a:pos x="846" y="495"/>
                  </a:cxn>
                  <a:cxn ang="0">
                    <a:pos x="714" y="0"/>
                  </a:cxn>
                  <a:cxn ang="0">
                    <a:pos x="0" y="480"/>
                  </a:cxn>
                </a:cxnLst>
                <a:rect l="0" t="0" r="r" b="b"/>
                <a:pathLst>
                  <a:path w="846" h="495">
                    <a:moveTo>
                      <a:pt x="12" y="495"/>
                    </a:moveTo>
                    <a:lnTo>
                      <a:pt x="846" y="495"/>
                    </a:lnTo>
                    <a:lnTo>
                      <a:pt x="714" y="0"/>
                    </a:lnTo>
                    <a:lnTo>
                      <a:pt x="0" y="480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94252" name="Picture 44" descr="D:\Oxford\PPT\S1_ch11\11A_p194fig33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76" y="932"/>
                <a:ext cx="1143" cy="748"/>
              </a:xfrm>
              <a:prstGeom prst="rect">
                <a:avLst/>
              </a:prstGeom>
              <a:noFill/>
            </p:spPr>
          </p:pic>
          <p:pic>
            <p:nvPicPr>
              <p:cNvPr id="94253" name="Picture 45" descr="D:\Oxford\PPT\S1_ch11\11A_p194fig33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36" y="1248"/>
                <a:ext cx="2041" cy="126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4259" name="Rectangle 51"/>
          <p:cNvSpPr>
            <a:spLocks noChangeArrowheads="1"/>
          </p:cNvSpPr>
          <p:nvPr/>
        </p:nvSpPr>
        <p:spPr bwMode="auto">
          <a:xfrm>
            <a:off x="736600" y="2944813"/>
            <a:ext cx="460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In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and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PQR</a:t>
            </a:r>
            <a:r>
              <a:rPr lang="en-US" altLang="zh-TW"/>
              <a:t> as shown,</a:t>
            </a:r>
          </a:p>
        </p:txBody>
      </p:sp>
      <p:sp>
        <p:nvSpPr>
          <p:cNvPr id="94260" name="Rectangle 52"/>
          <p:cNvSpPr>
            <a:spLocks noChangeArrowheads="1"/>
          </p:cNvSpPr>
          <p:nvPr/>
        </p:nvSpPr>
        <p:spPr bwMode="auto">
          <a:xfrm>
            <a:off x="736600" y="3460750"/>
            <a:ext cx="307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∠</a:t>
            </a:r>
            <a:r>
              <a:rPr lang="en-US" altLang="zh-TW" i="1"/>
              <a:t>B</a:t>
            </a:r>
            <a:r>
              <a:rPr lang="en-US" altLang="zh-TW"/>
              <a:t> = ∠</a:t>
            </a:r>
            <a:r>
              <a:rPr lang="en-US" altLang="zh-TW" i="1"/>
              <a:t>Q</a:t>
            </a:r>
            <a:r>
              <a:rPr lang="en-US" altLang="zh-TW"/>
              <a:t>, ∠</a:t>
            </a:r>
            <a:r>
              <a:rPr lang="en-US" altLang="zh-TW" i="1"/>
              <a:t>C</a:t>
            </a:r>
            <a:r>
              <a:rPr lang="en-US" altLang="zh-TW"/>
              <a:t> = ∠</a:t>
            </a:r>
            <a:r>
              <a:rPr lang="en-US" altLang="zh-TW" i="1"/>
              <a:t>R</a:t>
            </a:r>
            <a:r>
              <a:rPr lang="en-US" altLang="zh-TW"/>
              <a:t>,</a:t>
            </a:r>
          </a:p>
        </p:txBody>
      </p:sp>
      <p:sp>
        <p:nvSpPr>
          <p:cNvPr id="94261" name="Rectangle 53"/>
          <p:cNvSpPr>
            <a:spLocks noChangeArrowheads="1"/>
          </p:cNvSpPr>
          <p:nvPr/>
        </p:nvSpPr>
        <p:spPr bwMode="auto">
          <a:xfrm>
            <a:off x="736600" y="3984625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∠</a:t>
            </a:r>
            <a:r>
              <a:rPr lang="en-US" altLang="zh-TW" i="1"/>
              <a:t>A</a:t>
            </a:r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1333500" y="3984625"/>
            <a:ext cx="247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= 180</a:t>
            </a:r>
            <a:r>
              <a:rPr lang="en-US" altLang="zh-TW">
                <a:cs typeface="Times New Roman" pitchFamily="18" charset="0"/>
              </a:rPr>
              <a:t>°</a:t>
            </a:r>
            <a:r>
              <a:rPr lang="en-US" altLang="zh-TW"/>
              <a:t> – 35</a:t>
            </a:r>
            <a:r>
              <a:rPr lang="en-US" altLang="zh-TW">
                <a:cs typeface="Times New Roman" pitchFamily="18" charset="0"/>
              </a:rPr>
              <a:t>°</a:t>
            </a:r>
            <a:r>
              <a:rPr lang="en-US" altLang="zh-TW"/>
              <a:t> – 75</a:t>
            </a:r>
            <a:r>
              <a:rPr lang="en-US" altLang="zh-TW">
                <a:cs typeface="Times New Roman" pitchFamily="18" charset="0"/>
              </a:rPr>
              <a:t>°</a:t>
            </a:r>
          </a:p>
        </p:txBody>
      </p:sp>
      <p:sp>
        <p:nvSpPr>
          <p:cNvPr id="94263" name="Rectangle 55"/>
          <p:cNvSpPr>
            <a:spLocks noChangeArrowheads="1"/>
          </p:cNvSpPr>
          <p:nvPr/>
        </p:nvSpPr>
        <p:spPr bwMode="auto">
          <a:xfrm>
            <a:off x="3746500" y="3984625"/>
            <a:ext cx="85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= 70</a:t>
            </a:r>
            <a:r>
              <a:rPr lang="en-US" altLang="zh-TW">
                <a:cs typeface="Times New Roman" pitchFamily="18" charset="0"/>
              </a:rPr>
              <a:t>°</a:t>
            </a:r>
          </a:p>
        </p:txBody>
      </p:sp>
      <p:sp>
        <p:nvSpPr>
          <p:cNvPr id="94264" name="Rectangle 56"/>
          <p:cNvSpPr>
            <a:spLocks noChangeArrowheads="1"/>
          </p:cNvSpPr>
          <p:nvPr/>
        </p:nvSpPr>
        <p:spPr bwMode="auto">
          <a:xfrm>
            <a:off x="736600" y="4506913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∠</a:t>
            </a:r>
            <a:r>
              <a:rPr lang="en-US" altLang="zh-TW" i="1"/>
              <a:t>P</a:t>
            </a:r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1333500" y="4506913"/>
            <a:ext cx="247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= 180</a:t>
            </a:r>
            <a:r>
              <a:rPr lang="en-US" altLang="zh-TW">
                <a:cs typeface="Times New Roman" pitchFamily="18" charset="0"/>
              </a:rPr>
              <a:t>°</a:t>
            </a:r>
            <a:r>
              <a:rPr lang="en-US" altLang="zh-TW"/>
              <a:t> – 35</a:t>
            </a:r>
            <a:r>
              <a:rPr lang="en-US" altLang="zh-TW">
                <a:cs typeface="Times New Roman" pitchFamily="18" charset="0"/>
              </a:rPr>
              <a:t>°</a:t>
            </a:r>
            <a:r>
              <a:rPr lang="en-US" altLang="zh-TW"/>
              <a:t> – 75</a:t>
            </a:r>
            <a:r>
              <a:rPr lang="en-US" altLang="zh-TW">
                <a:cs typeface="Times New Roman" pitchFamily="18" charset="0"/>
              </a:rPr>
              <a:t>°</a:t>
            </a:r>
          </a:p>
        </p:txBody>
      </p:sp>
      <p:sp>
        <p:nvSpPr>
          <p:cNvPr id="94266" name="Rectangle 58"/>
          <p:cNvSpPr>
            <a:spLocks noChangeArrowheads="1"/>
          </p:cNvSpPr>
          <p:nvPr/>
        </p:nvSpPr>
        <p:spPr bwMode="auto">
          <a:xfrm>
            <a:off x="3746500" y="4506913"/>
            <a:ext cx="85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= 70</a:t>
            </a:r>
            <a:r>
              <a:rPr lang="en-US" altLang="zh-TW">
                <a:cs typeface="Times New Roman" pitchFamily="18" charset="0"/>
              </a:rPr>
              <a:t>°</a:t>
            </a:r>
          </a:p>
        </p:txBody>
      </p:sp>
      <p:sp>
        <p:nvSpPr>
          <p:cNvPr id="94267" name="Rectangle 59"/>
          <p:cNvSpPr>
            <a:spLocks noChangeArrowheads="1"/>
          </p:cNvSpPr>
          <p:nvPr/>
        </p:nvSpPr>
        <p:spPr bwMode="auto">
          <a:xfrm>
            <a:off x="736600" y="5030788"/>
            <a:ext cx="194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∴  ∠</a:t>
            </a:r>
            <a:r>
              <a:rPr lang="en-US" altLang="zh-TW" i="1"/>
              <a:t>A </a:t>
            </a:r>
            <a:r>
              <a:rPr lang="en-US" altLang="zh-TW"/>
              <a:t>= ∠</a:t>
            </a:r>
            <a:r>
              <a:rPr lang="en-US" altLang="zh-TW" i="1"/>
              <a:t>P</a:t>
            </a:r>
            <a:endParaRPr lang="en-US" altLang="zh-TW"/>
          </a:p>
        </p:txBody>
      </p:sp>
      <p:sp>
        <p:nvSpPr>
          <p:cNvPr id="94268" name="Rectangle 60"/>
          <p:cNvSpPr>
            <a:spLocks noChangeArrowheads="1"/>
          </p:cNvSpPr>
          <p:nvPr/>
        </p:nvSpPr>
        <p:spPr bwMode="auto">
          <a:xfrm>
            <a:off x="736600" y="5561013"/>
            <a:ext cx="429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∴ 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~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PQR</a:t>
            </a:r>
            <a:r>
              <a:rPr lang="en-US" altLang="zh-TW"/>
              <a:t>  (</a:t>
            </a:r>
            <a:r>
              <a:rPr lang="en-US" altLang="zh-TW" i="1"/>
              <a:t>AAA</a:t>
            </a:r>
            <a:r>
              <a:rPr lang="en-US" altLang="zh-TW"/>
              <a:t>)</a:t>
            </a:r>
          </a:p>
        </p:txBody>
      </p:sp>
      <p:sp>
        <p:nvSpPr>
          <p:cNvPr id="94271" name="Line 63"/>
          <p:cNvSpPr>
            <a:spLocks noChangeShapeType="1"/>
          </p:cNvSpPr>
          <p:nvPr/>
        </p:nvSpPr>
        <p:spPr bwMode="auto">
          <a:xfrm>
            <a:off x="1257300" y="6010275"/>
            <a:ext cx="3135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4272" name="Rectangle 64"/>
          <p:cNvSpPr>
            <a:spLocks noChangeArrowheads="1"/>
          </p:cNvSpPr>
          <p:nvPr/>
        </p:nvSpPr>
        <p:spPr bwMode="auto">
          <a:xfrm>
            <a:off x="4633913" y="3978275"/>
            <a:ext cx="13192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Wingdings" pitchFamily="2" charset="2"/>
              <a:buChar char="×"/>
            </a:pPr>
            <a:r>
              <a:rPr lang="en-US" altLang="zh-TW" sz="1500" b="1">
                <a:solidFill>
                  <a:srgbClr val="333333"/>
                </a:solidFill>
              </a:rPr>
              <a:t> ∠</a:t>
            </a:r>
            <a:r>
              <a:rPr lang="en-US" altLang="zh-TW" sz="1500" b="1" i="1">
                <a:solidFill>
                  <a:srgbClr val="333333"/>
                </a:solidFill>
              </a:rPr>
              <a:t>sum of </a:t>
            </a:r>
            <a:r>
              <a:rPr lang="en-US" altLang="zh-TW" sz="1500" b="1">
                <a:solidFill>
                  <a:srgbClr val="333333"/>
                </a:solidFill>
                <a:sym typeface="Symbol" pitchFamily="18" charset="2"/>
              </a:rPr>
              <a:t> </a:t>
            </a:r>
            <a:endParaRPr lang="en-US" altLang="zh-TW" sz="1500" b="1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9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59" grpId="0" autoUpdateAnimBg="0"/>
      <p:bldP spid="94260" grpId="0" autoUpdateAnimBg="0"/>
      <p:bldP spid="94261" grpId="0" autoUpdateAnimBg="0"/>
      <p:bldP spid="94262" grpId="0" autoUpdateAnimBg="0"/>
      <p:bldP spid="94263" grpId="0" autoUpdateAnimBg="0"/>
      <p:bldP spid="94264" grpId="0" autoUpdateAnimBg="0"/>
      <p:bldP spid="94265" grpId="0" autoUpdateAnimBg="0"/>
      <p:bldP spid="94266" grpId="0" autoUpdateAnimBg="0"/>
      <p:bldP spid="94267" grpId="0" autoUpdateAnimBg="0"/>
      <p:bldP spid="94268" grpId="0" autoUpdateAnimBg="0"/>
      <p:bldP spid="94271" grpId="0" animBg="1"/>
      <p:bldP spid="9427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416050" y="1225550"/>
            <a:ext cx="72691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/>
              <a:t>Are the two triangles in the figure similar? Give reasons.</a:t>
            </a:r>
          </a:p>
        </p:txBody>
      </p:sp>
      <p:pic>
        <p:nvPicPr>
          <p:cNvPr id="95235" name="Picture 3" descr="C:\JKL_Louis\JKP04_05 牛津初中數學\Solu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4240213"/>
            <a:ext cx="1376363" cy="303212"/>
          </a:xfrm>
          <a:prstGeom prst="rect">
            <a:avLst/>
          </a:prstGeom>
          <a:noFill/>
        </p:spPr>
      </p:pic>
      <p:sp>
        <p:nvSpPr>
          <p:cNvPr id="9523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9523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523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382BBF49-A253-4BC5-849D-116BF95C95FC}" type="slidenum">
              <a:rPr lang="en-US" altLang="zh-TW" sz="1400" b="1"/>
              <a:pPr algn="r">
                <a:spcBef>
                  <a:spcPct val="50000"/>
                </a:spcBef>
              </a:pPr>
              <a:t>41</a:t>
            </a:fld>
            <a:r>
              <a:rPr lang="en-US" altLang="zh-TW" sz="1400" b="1"/>
              <a:t>)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5210175" y="62928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3" action="ppaction://hlinksldjump"/>
              </a:rPr>
              <a:t>Key Concept 11.4.1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63500" y="76200"/>
            <a:ext cx="499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11.4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Similar</a:t>
            </a:r>
          </a:p>
        </p:txBody>
      </p:sp>
      <p:grpSp>
        <p:nvGrpSpPr>
          <p:cNvPr id="95260" name="Group 28"/>
          <p:cNvGrpSpPr>
            <a:grpSpLocks noChangeAspect="1"/>
          </p:cNvGrpSpPr>
          <p:nvPr/>
        </p:nvGrpSpPr>
        <p:grpSpPr bwMode="auto">
          <a:xfrm>
            <a:off x="304800" y="608013"/>
            <a:ext cx="2011363" cy="676275"/>
            <a:chOff x="6149" y="1794"/>
            <a:chExt cx="3174" cy="1068"/>
          </a:xfrm>
        </p:grpSpPr>
        <p:sp>
          <p:nvSpPr>
            <p:cNvPr id="95261" name="Freeform 29"/>
            <p:cNvSpPr>
              <a:spLocks noChangeAspect="1"/>
            </p:cNvSpPr>
            <p:nvPr/>
          </p:nvSpPr>
          <p:spPr bwMode="auto">
            <a:xfrm>
              <a:off x="6362" y="2064"/>
              <a:ext cx="2818" cy="718"/>
            </a:xfrm>
            <a:custGeom>
              <a:avLst/>
              <a:gdLst/>
              <a:ahLst/>
              <a:cxnLst>
                <a:cxn ang="0">
                  <a:pos x="107" y="35"/>
                </a:cxn>
                <a:cxn ang="0">
                  <a:pos x="0" y="407"/>
                </a:cxn>
                <a:cxn ang="0">
                  <a:pos x="151" y="505"/>
                </a:cxn>
                <a:cxn ang="0">
                  <a:pos x="2162" y="540"/>
                </a:cxn>
                <a:cxn ang="0">
                  <a:pos x="2162" y="718"/>
                </a:cxn>
                <a:cxn ang="0">
                  <a:pos x="2818" y="718"/>
                </a:cxn>
                <a:cxn ang="0">
                  <a:pos x="2818" y="204"/>
                </a:cxn>
                <a:cxn ang="0">
                  <a:pos x="2154" y="204"/>
                </a:cxn>
                <a:cxn ang="0">
                  <a:pos x="2036" y="0"/>
                </a:cxn>
                <a:cxn ang="0">
                  <a:pos x="107" y="35"/>
                </a:cxn>
              </a:cxnLst>
              <a:rect l="0" t="0" r="r" b="b"/>
              <a:pathLst>
                <a:path w="2818" h="718">
                  <a:moveTo>
                    <a:pt x="107" y="35"/>
                  </a:moveTo>
                  <a:lnTo>
                    <a:pt x="0" y="407"/>
                  </a:lnTo>
                  <a:lnTo>
                    <a:pt x="151" y="505"/>
                  </a:lnTo>
                  <a:lnTo>
                    <a:pt x="2162" y="540"/>
                  </a:lnTo>
                  <a:lnTo>
                    <a:pt x="2162" y="718"/>
                  </a:lnTo>
                  <a:lnTo>
                    <a:pt x="2818" y="718"/>
                  </a:lnTo>
                  <a:lnTo>
                    <a:pt x="2818" y="204"/>
                  </a:lnTo>
                  <a:lnTo>
                    <a:pt x="2154" y="204"/>
                  </a:lnTo>
                  <a:lnTo>
                    <a:pt x="2036" y="0"/>
                  </a:lnTo>
                  <a:lnTo>
                    <a:pt x="107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95262" name="Picture 30" descr="D:\Oxford\PPT\Shared\example_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49" y="1794"/>
              <a:ext cx="3174" cy="1068"/>
            </a:xfrm>
            <a:prstGeom prst="rect">
              <a:avLst/>
            </a:prstGeom>
            <a:noFill/>
          </p:spPr>
        </p:pic>
      </p:grpSp>
      <p:grpSp>
        <p:nvGrpSpPr>
          <p:cNvPr id="95263" name="Group 31"/>
          <p:cNvGrpSpPr>
            <a:grpSpLocks noChangeAspect="1"/>
          </p:cNvGrpSpPr>
          <p:nvPr/>
        </p:nvGrpSpPr>
        <p:grpSpPr bwMode="auto">
          <a:xfrm>
            <a:off x="403225" y="1444625"/>
            <a:ext cx="900113" cy="266700"/>
            <a:chOff x="1200" y="768"/>
            <a:chExt cx="2148" cy="636"/>
          </a:xfrm>
        </p:grpSpPr>
        <p:sp>
          <p:nvSpPr>
            <p:cNvPr id="95264" name="Freeform 32"/>
            <p:cNvSpPr>
              <a:spLocks noChangeAspect="1"/>
            </p:cNvSpPr>
            <p:nvPr/>
          </p:nvSpPr>
          <p:spPr bwMode="auto">
            <a:xfrm>
              <a:off x="1296" y="816"/>
              <a:ext cx="2016" cy="528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1392" y="480"/>
                </a:cxn>
                <a:cxn ang="0">
                  <a:pos x="1420" y="528"/>
                </a:cxn>
                <a:cxn ang="0">
                  <a:pos x="2016" y="528"/>
                </a:cxn>
                <a:cxn ang="0">
                  <a:pos x="2016" y="0"/>
                </a:cxn>
                <a:cxn ang="0">
                  <a:pos x="1200" y="0"/>
                </a:cxn>
                <a:cxn ang="0">
                  <a:pos x="1008" y="111"/>
                </a:cxn>
                <a:cxn ang="0">
                  <a:pos x="0" y="111"/>
                </a:cxn>
                <a:cxn ang="0">
                  <a:pos x="0" y="480"/>
                </a:cxn>
              </a:cxnLst>
              <a:rect l="0" t="0" r="r" b="b"/>
              <a:pathLst>
                <a:path w="2016" h="528">
                  <a:moveTo>
                    <a:pt x="0" y="480"/>
                  </a:moveTo>
                  <a:lnTo>
                    <a:pt x="1392" y="480"/>
                  </a:lnTo>
                  <a:lnTo>
                    <a:pt x="1420" y="528"/>
                  </a:lnTo>
                  <a:lnTo>
                    <a:pt x="2016" y="528"/>
                  </a:lnTo>
                  <a:lnTo>
                    <a:pt x="2016" y="0"/>
                  </a:lnTo>
                  <a:lnTo>
                    <a:pt x="1200" y="0"/>
                  </a:lnTo>
                  <a:lnTo>
                    <a:pt x="1008" y="111"/>
                  </a:lnTo>
                  <a:lnTo>
                    <a:pt x="0" y="111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95265" name="Picture 33" descr="D:\Oxford\PPT\Shared\level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" y="768"/>
              <a:ext cx="2148" cy="636"/>
            </a:xfrm>
            <a:prstGeom prst="rect">
              <a:avLst/>
            </a:prstGeom>
            <a:noFill/>
          </p:spPr>
        </p:pic>
      </p:grpSp>
      <p:grpSp>
        <p:nvGrpSpPr>
          <p:cNvPr id="95269" name="Group 37"/>
          <p:cNvGrpSpPr>
            <a:grpSpLocks/>
          </p:cNvGrpSpPr>
          <p:nvPr/>
        </p:nvGrpSpPr>
        <p:grpSpPr bwMode="auto">
          <a:xfrm>
            <a:off x="2179638" y="1839913"/>
            <a:ext cx="5922962" cy="2212975"/>
            <a:chOff x="1397" y="1159"/>
            <a:chExt cx="3731" cy="1394"/>
          </a:xfrm>
        </p:grpSpPr>
        <p:sp>
          <p:nvSpPr>
            <p:cNvPr id="95268" name="Freeform 36"/>
            <p:cNvSpPr>
              <a:spLocks/>
            </p:cNvSpPr>
            <p:nvPr/>
          </p:nvSpPr>
          <p:spPr bwMode="auto">
            <a:xfrm>
              <a:off x="3736" y="1580"/>
              <a:ext cx="1180" cy="880"/>
            </a:xfrm>
            <a:custGeom>
              <a:avLst/>
              <a:gdLst/>
              <a:ahLst/>
              <a:cxnLst>
                <a:cxn ang="0">
                  <a:pos x="0" y="880"/>
                </a:cxn>
                <a:cxn ang="0">
                  <a:pos x="1180" y="880"/>
                </a:cxn>
                <a:cxn ang="0">
                  <a:pos x="320" y="0"/>
                </a:cxn>
                <a:cxn ang="0">
                  <a:pos x="0" y="880"/>
                </a:cxn>
              </a:cxnLst>
              <a:rect l="0" t="0" r="r" b="b"/>
              <a:pathLst>
                <a:path w="1180" h="880">
                  <a:moveTo>
                    <a:pt x="0" y="880"/>
                  </a:moveTo>
                  <a:lnTo>
                    <a:pt x="1180" y="880"/>
                  </a:lnTo>
                  <a:lnTo>
                    <a:pt x="320" y="0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5267" name="Freeform 35"/>
            <p:cNvSpPr>
              <a:spLocks/>
            </p:cNvSpPr>
            <p:nvPr/>
          </p:nvSpPr>
          <p:spPr bwMode="auto">
            <a:xfrm>
              <a:off x="1516" y="1312"/>
              <a:ext cx="1584" cy="115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1584" y="1152"/>
                </a:cxn>
                <a:cxn ang="0">
                  <a:pos x="0" y="1152"/>
                </a:cxn>
                <a:cxn ang="0">
                  <a:pos x="428" y="0"/>
                </a:cxn>
              </a:cxnLst>
              <a:rect l="0" t="0" r="r" b="b"/>
              <a:pathLst>
                <a:path w="1584" h="1152">
                  <a:moveTo>
                    <a:pt x="428" y="0"/>
                  </a:moveTo>
                  <a:lnTo>
                    <a:pt x="1584" y="1152"/>
                  </a:lnTo>
                  <a:lnTo>
                    <a:pt x="0" y="115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95266" name="Picture 34" descr="D:\Oxford\PPT\S1_ch11\11A_p196fig34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97" y="1159"/>
              <a:ext cx="3731" cy="1394"/>
            </a:xfrm>
            <a:prstGeom prst="rect">
              <a:avLst/>
            </a:prstGeom>
            <a:noFill/>
          </p:spPr>
        </p:pic>
      </p:grpSp>
      <p:sp>
        <p:nvSpPr>
          <p:cNvPr id="95270" name="Rectangle 38"/>
          <p:cNvSpPr>
            <a:spLocks noChangeArrowheads="1"/>
          </p:cNvSpPr>
          <p:nvPr/>
        </p:nvSpPr>
        <p:spPr bwMode="auto">
          <a:xfrm>
            <a:off x="306388" y="4675188"/>
            <a:ext cx="5907087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algn="l">
              <a:spcBef>
                <a:spcPct val="30000"/>
              </a:spcBef>
            </a:pPr>
            <a:r>
              <a:rPr lang="en-US" altLang="zh-TW"/>
              <a:t>【In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, ∠</a:t>
            </a:r>
            <a:r>
              <a:rPr lang="en-US" altLang="zh-TW" i="1"/>
              <a:t>B</a:t>
            </a:r>
            <a:r>
              <a:rPr lang="en-US" altLang="zh-TW"/>
              <a:t> = 180</a:t>
            </a:r>
            <a:r>
              <a:rPr lang="en-US" altLang="zh-TW">
                <a:cs typeface="Times New Roman" pitchFamily="18" charset="0"/>
              </a:rPr>
              <a:t>°</a:t>
            </a:r>
            <a:r>
              <a:rPr lang="en-US" altLang="zh-TW"/>
              <a:t> – 65</a:t>
            </a:r>
            <a:r>
              <a:rPr lang="en-US" altLang="zh-TW">
                <a:cs typeface="Times New Roman" pitchFamily="18" charset="0"/>
              </a:rPr>
              <a:t>°</a:t>
            </a:r>
            <a:r>
              <a:rPr lang="en-US" altLang="zh-TW"/>
              <a:t> – 45</a:t>
            </a:r>
            <a:r>
              <a:rPr lang="en-US" altLang="zh-TW">
                <a:cs typeface="Times New Roman" pitchFamily="18" charset="0"/>
              </a:rPr>
              <a:t>°</a:t>
            </a:r>
            <a:r>
              <a:rPr lang="en-US" altLang="zh-TW"/>
              <a:t> = 70</a:t>
            </a:r>
            <a:r>
              <a:rPr lang="en-US" altLang="zh-TW">
                <a:cs typeface="Times New Roman" pitchFamily="18" charset="0"/>
              </a:rPr>
              <a:t>°</a:t>
            </a:r>
            <a:endParaRPr lang="en-US" altLang="zh-TW"/>
          </a:p>
          <a:p>
            <a:pPr marL="381000" indent="-381000" algn="l">
              <a:spcBef>
                <a:spcPct val="30000"/>
              </a:spcBef>
            </a:pPr>
            <a:r>
              <a:rPr lang="en-US" altLang="zh-TW"/>
              <a:t>    In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PQR</a:t>
            </a:r>
            <a:r>
              <a:rPr lang="en-US" altLang="zh-TW"/>
              <a:t>, ∠</a:t>
            </a:r>
            <a:r>
              <a:rPr lang="en-US" altLang="zh-TW" i="1"/>
              <a:t>R</a:t>
            </a:r>
            <a:r>
              <a:rPr lang="en-US" altLang="zh-TW"/>
              <a:t> = 180</a:t>
            </a:r>
            <a:r>
              <a:rPr lang="en-US" altLang="zh-TW">
                <a:cs typeface="Times New Roman" pitchFamily="18" charset="0"/>
              </a:rPr>
              <a:t>°</a:t>
            </a:r>
            <a:r>
              <a:rPr lang="en-US" altLang="zh-TW"/>
              <a:t> – 65</a:t>
            </a:r>
            <a:r>
              <a:rPr lang="en-US" altLang="zh-TW">
                <a:cs typeface="Times New Roman" pitchFamily="18" charset="0"/>
              </a:rPr>
              <a:t>°</a:t>
            </a:r>
            <a:r>
              <a:rPr lang="en-US" altLang="zh-TW"/>
              <a:t> – 70</a:t>
            </a:r>
            <a:r>
              <a:rPr lang="en-US" altLang="zh-TW">
                <a:cs typeface="Times New Roman" pitchFamily="18" charset="0"/>
              </a:rPr>
              <a:t>°</a:t>
            </a:r>
            <a:r>
              <a:rPr lang="en-US" altLang="zh-TW"/>
              <a:t> = 45</a:t>
            </a:r>
            <a:r>
              <a:rPr lang="en-US" altLang="zh-TW">
                <a:cs typeface="Times New Roman" pitchFamily="18" charset="0"/>
              </a:rPr>
              <a:t>°</a:t>
            </a:r>
            <a:r>
              <a:rPr lang="en-US" altLang="zh-TW"/>
              <a:t>】</a:t>
            </a:r>
          </a:p>
        </p:txBody>
      </p:sp>
      <p:sp>
        <p:nvSpPr>
          <p:cNvPr id="95271" name="Rectangle 39"/>
          <p:cNvSpPr>
            <a:spLocks noChangeArrowheads="1"/>
          </p:cNvSpPr>
          <p:nvPr/>
        </p:nvSpPr>
        <p:spPr bwMode="auto">
          <a:xfrm>
            <a:off x="631825" y="5708650"/>
            <a:ext cx="451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Yes,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~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PQR  </a:t>
            </a:r>
            <a:r>
              <a:rPr lang="en-US" altLang="zh-TW"/>
              <a:t>(</a:t>
            </a:r>
            <a:r>
              <a:rPr lang="en-US" altLang="zh-TW" i="1"/>
              <a:t>AAA</a:t>
            </a:r>
            <a:r>
              <a:rPr lang="en-US" altLang="zh-TW"/>
              <a:t>). </a:t>
            </a:r>
          </a:p>
        </p:txBody>
      </p:sp>
      <p:sp>
        <p:nvSpPr>
          <p:cNvPr id="95272" name="Line 40"/>
          <p:cNvSpPr>
            <a:spLocks noChangeShapeType="1"/>
          </p:cNvSpPr>
          <p:nvPr/>
        </p:nvSpPr>
        <p:spPr bwMode="auto">
          <a:xfrm>
            <a:off x="747713" y="6157913"/>
            <a:ext cx="3725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95279" name="Group 47"/>
          <p:cNvGrpSpPr>
            <a:grpSpLocks/>
          </p:cNvGrpSpPr>
          <p:nvPr/>
        </p:nvGrpSpPr>
        <p:grpSpPr bwMode="auto">
          <a:xfrm>
            <a:off x="6134100" y="4656138"/>
            <a:ext cx="2768600" cy="1427162"/>
            <a:chOff x="4016" y="2821"/>
            <a:chExt cx="1744" cy="899"/>
          </a:xfrm>
        </p:grpSpPr>
        <p:sp>
          <p:nvSpPr>
            <p:cNvPr id="95274" name="AutoShape 42"/>
            <p:cNvSpPr>
              <a:spLocks noChangeArrowheads="1"/>
            </p:cNvSpPr>
            <p:nvPr/>
          </p:nvSpPr>
          <p:spPr bwMode="auto">
            <a:xfrm>
              <a:off x="4016" y="2821"/>
              <a:ext cx="1558" cy="307"/>
            </a:xfrm>
            <a:prstGeom prst="roundRect">
              <a:avLst>
                <a:gd name="adj" fmla="val 22870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275" name="Rectangle 43"/>
            <p:cNvSpPr>
              <a:spLocks noChangeArrowheads="1"/>
            </p:cNvSpPr>
            <p:nvPr/>
          </p:nvSpPr>
          <p:spPr bwMode="auto">
            <a:xfrm>
              <a:off x="4016" y="3067"/>
              <a:ext cx="1744" cy="58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276" name="Rectangle 44"/>
            <p:cNvSpPr>
              <a:spLocks noChangeArrowheads="1"/>
            </p:cNvSpPr>
            <p:nvPr/>
          </p:nvSpPr>
          <p:spPr bwMode="auto">
            <a:xfrm>
              <a:off x="4016" y="3624"/>
              <a:ext cx="1744" cy="96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277" name="Text Box 45"/>
            <p:cNvSpPr txBox="1">
              <a:spLocks noChangeArrowheads="1"/>
            </p:cNvSpPr>
            <p:nvPr/>
          </p:nvSpPr>
          <p:spPr bwMode="auto">
            <a:xfrm>
              <a:off x="4030" y="2848"/>
              <a:ext cx="15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600">
                  <a:solidFill>
                    <a:srgbClr val="006699"/>
                  </a:solidFill>
                  <a:latin typeface="Arial" pitchFamily="34" charset="0"/>
                </a:rPr>
                <a:t>Fulfill Exercise Objective</a:t>
              </a:r>
            </a:p>
          </p:txBody>
        </p:sp>
        <p:sp>
          <p:nvSpPr>
            <p:cNvPr id="95278" name="Text Box 46"/>
            <p:cNvSpPr txBox="1">
              <a:spLocks noChangeArrowheads="1"/>
            </p:cNvSpPr>
            <p:nvPr/>
          </p:nvSpPr>
          <p:spPr bwMode="auto">
            <a:xfrm>
              <a:off x="4030" y="3075"/>
              <a:ext cx="173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77825" indent="-377825" algn="l">
                <a:buFont typeface="Wingdings" pitchFamily="2" charset="2"/>
                <a:buChar char="v"/>
              </a:pPr>
              <a:r>
                <a:rPr lang="en-US" altLang="zh-TW" sz="1600">
                  <a:solidFill>
                    <a:srgbClr val="CC6600"/>
                  </a:solidFill>
                  <a:latin typeface="Arial" pitchFamily="34" charset="0"/>
                </a:rPr>
                <a:t>Identify similar triangles from given diagram and give reasons.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utoUpdateAnimBg="0"/>
      <p:bldP spid="95270" grpId="0" build="p" autoUpdateAnimBg="0"/>
      <p:bldP spid="95271" grpId="0" autoUpdateAnimBg="0"/>
      <p:bldP spid="952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804863" y="1212850"/>
            <a:ext cx="7700962" cy="42973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908050" y="1233488"/>
            <a:ext cx="44116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Three Sides Proportional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804863" y="5487988"/>
            <a:ext cx="77009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16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9216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16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3500" y="76200"/>
            <a:ext cx="499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11.4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Similar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9802995F-9D2A-4A7D-8EFD-774135F79FE0}" type="slidenum">
              <a:rPr lang="en-US" altLang="zh-TW" sz="1400" b="1"/>
              <a:pPr algn="r">
                <a:spcBef>
                  <a:spcPct val="50000"/>
                </a:spcBef>
              </a:pPr>
              <a:t>42</a:t>
            </a:fld>
            <a:r>
              <a:rPr lang="en-US" altLang="zh-TW" sz="1400" b="1"/>
              <a:t>)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3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5864225" y="6292850"/>
            <a:ext cx="1247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b="1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5" action="ppaction://hlinksldjump"/>
              </a:rPr>
              <a:t>Index 11.4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263525" y="12890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B)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549275" y="5092700"/>
            <a:ext cx="184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endParaRPr lang="en-US"/>
          </a:p>
        </p:txBody>
      </p:sp>
      <p:pic>
        <p:nvPicPr>
          <p:cNvPr id="92180" name="Picture 20" descr="D:\Oxford\PPT\Shared\keyconcept2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1462" cy="608012"/>
          </a:xfrm>
          <a:prstGeom prst="rect">
            <a:avLst/>
          </a:prstGeom>
          <a:noFill/>
        </p:spPr>
      </p:pic>
      <p:grpSp>
        <p:nvGrpSpPr>
          <p:cNvPr id="92194" name="Group 34"/>
          <p:cNvGrpSpPr>
            <a:grpSpLocks/>
          </p:cNvGrpSpPr>
          <p:nvPr/>
        </p:nvGrpSpPr>
        <p:grpSpPr bwMode="auto">
          <a:xfrm>
            <a:off x="908050" y="1792288"/>
            <a:ext cx="7340600" cy="3278187"/>
            <a:chOff x="572" y="1129"/>
            <a:chExt cx="4624" cy="2065"/>
          </a:xfrm>
        </p:grpSpPr>
        <p:sp>
          <p:nvSpPr>
            <p:cNvPr id="92176" name="Rectangle 16"/>
            <p:cNvSpPr>
              <a:spLocks noChangeArrowheads="1"/>
            </p:cNvSpPr>
            <p:nvPr/>
          </p:nvSpPr>
          <p:spPr bwMode="auto">
            <a:xfrm>
              <a:off x="572" y="1129"/>
              <a:ext cx="4624" cy="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 algn="l">
                <a:lnSpc>
                  <a:spcPct val="130000"/>
                </a:lnSpc>
              </a:pPr>
              <a:r>
                <a:rPr lang="en-US" altLang="zh-TW"/>
                <a:t>‧	If the three pairs of sides of two triangles are proportional, then the two triangles must be similar.</a:t>
              </a:r>
            </a:p>
            <a:p>
              <a:pPr marL="482600" indent="-482600" algn="l">
                <a:lnSpc>
                  <a:spcPct val="150000"/>
                </a:lnSpc>
              </a:pPr>
              <a:r>
                <a:rPr lang="en-US" altLang="zh-TW"/>
                <a:t>	【</a:t>
              </a:r>
              <a:r>
                <a:rPr lang="en-US" altLang="zh-TW" i="1"/>
                <a:t>Reference: 3 sides proportional</a:t>
              </a:r>
              <a:r>
                <a:rPr lang="en-US" altLang="zh-TW"/>
                <a:t>】</a:t>
              </a:r>
            </a:p>
          </p:txBody>
        </p:sp>
        <p:grpSp>
          <p:nvGrpSpPr>
            <p:cNvPr id="92191" name="Group 31"/>
            <p:cNvGrpSpPr>
              <a:grpSpLocks/>
            </p:cNvGrpSpPr>
            <p:nvPr/>
          </p:nvGrpSpPr>
          <p:grpSpPr bwMode="auto">
            <a:xfrm>
              <a:off x="1007" y="2238"/>
              <a:ext cx="3881" cy="956"/>
              <a:chOff x="991" y="2366"/>
              <a:chExt cx="3881" cy="956"/>
            </a:xfrm>
          </p:grpSpPr>
          <p:grpSp>
            <p:nvGrpSpPr>
              <p:cNvPr id="92189" name="Group 29"/>
              <p:cNvGrpSpPr>
                <a:grpSpLocks/>
              </p:cNvGrpSpPr>
              <p:nvPr/>
            </p:nvGrpSpPr>
            <p:grpSpPr bwMode="auto">
              <a:xfrm>
                <a:off x="991" y="2366"/>
                <a:ext cx="2784" cy="956"/>
                <a:chOff x="991" y="2366"/>
                <a:chExt cx="2784" cy="956"/>
              </a:xfrm>
            </p:grpSpPr>
            <p:pic>
              <p:nvPicPr>
                <p:cNvPr id="92181" name="Picture 21" descr="D:\Oxford\PPT\S1_ch11\1b.tif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991" y="2427"/>
                  <a:ext cx="1500" cy="755"/>
                </a:xfrm>
                <a:prstGeom prst="rect">
                  <a:avLst/>
                </a:prstGeom>
                <a:noFill/>
              </p:spPr>
            </p:pic>
            <p:pic>
              <p:nvPicPr>
                <p:cNvPr id="92182" name="Picture 22" descr="D:\Oxford\PPT\S1_ch11\1c.tif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15" y="2785"/>
                  <a:ext cx="797" cy="406"/>
                </a:xfrm>
                <a:prstGeom prst="rect">
                  <a:avLst/>
                </a:prstGeom>
                <a:noFill/>
              </p:spPr>
            </p:pic>
            <p:sp>
              <p:nvSpPr>
                <p:cNvPr id="92183" name="Rectangle 23"/>
                <p:cNvSpPr>
                  <a:spLocks noChangeArrowheads="1"/>
                </p:cNvSpPr>
                <p:nvPr/>
              </p:nvSpPr>
              <p:spPr bwMode="auto">
                <a:xfrm>
                  <a:off x="1633" y="2366"/>
                  <a:ext cx="196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a</a:t>
                  </a:r>
                </a:p>
              </p:txBody>
            </p:sp>
            <p:sp>
              <p:nvSpPr>
                <p:cNvPr id="92184" name="Rectangle 24"/>
                <p:cNvSpPr>
                  <a:spLocks noChangeArrowheads="1"/>
                </p:cNvSpPr>
                <p:nvPr/>
              </p:nvSpPr>
              <p:spPr bwMode="auto">
                <a:xfrm>
                  <a:off x="1585" y="2966"/>
                  <a:ext cx="196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b</a:t>
                  </a:r>
                </a:p>
              </p:txBody>
            </p:sp>
            <p:sp>
              <p:nvSpPr>
                <p:cNvPr id="92185" name="Rectangle 25"/>
                <p:cNvSpPr>
                  <a:spLocks noChangeArrowheads="1"/>
                </p:cNvSpPr>
                <p:nvPr/>
              </p:nvSpPr>
              <p:spPr bwMode="auto">
                <a:xfrm>
                  <a:off x="2389" y="2662"/>
                  <a:ext cx="187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c</a:t>
                  </a:r>
                </a:p>
              </p:txBody>
            </p:sp>
            <p:sp>
              <p:nvSpPr>
                <p:cNvPr id="92186" name="Rectangle 26"/>
                <p:cNvSpPr>
                  <a:spLocks noChangeArrowheads="1"/>
                </p:cNvSpPr>
                <p:nvPr/>
              </p:nvSpPr>
              <p:spPr bwMode="auto">
                <a:xfrm>
                  <a:off x="3085" y="2646"/>
                  <a:ext cx="236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d </a:t>
                  </a:r>
                </a:p>
              </p:txBody>
            </p:sp>
            <p:sp>
              <p:nvSpPr>
                <p:cNvPr id="921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093" y="3014"/>
                  <a:ext cx="187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e</a:t>
                  </a:r>
                </a:p>
              </p:txBody>
            </p:sp>
            <p:sp>
              <p:nvSpPr>
                <p:cNvPr id="92188" name="Rectangle 28"/>
                <p:cNvSpPr>
                  <a:spLocks noChangeArrowheads="1"/>
                </p:cNvSpPr>
                <p:nvPr/>
              </p:nvSpPr>
              <p:spPr bwMode="auto">
                <a:xfrm>
                  <a:off x="3510" y="2862"/>
                  <a:ext cx="265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zh-TW" sz="2000" b="1" i="1">
                      <a:solidFill>
                        <a:srgbClr val="333333"/>
                      </a:solidFill>
                    </a:rPr>
                    <a:t>f</a:t>
                  </a:r>
                </a:p>
              </p:txBody>
            </p:sp>
          </p:grpSp>
          <p:graphicFrame>
            <p:nvGraphicFramePr>
              <p:cNvPr id="92190" name="Object 30"/>
              <p:cNvGraphicFramePr>
                <a:graphicFrameLocks noChangeAspect="1"/>
              </p:cNvGraphicFramePr>
              <p:nvPr/>
            </p:nvGraphicFramePr>
            <p:xfrm>
              <a:off x="4056" y="2664"/>
              <a:ext cx="816" cy="496"/>
            </p:xfrm>
            <a:graphic>
              <a:graphicData uri="http://schemas.openxmlformats.org/presentationml/2006/ole">
                <p:oleObj spid="_x0000_s92190" name="Equation" r:id="rId9" imgW="1295280" imgH="78732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JKL_Louis\JKP04_05 牛津初中數學\Quick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593725"/>
            <a:ext cx="1733550" cy="646113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1211263"/>
            <a:ext cx="41830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Show that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PQR</a:t>
            </a:r>
            <a:r>
              <a:rPr lang="en-US" altLang="zh-TW"/>
              <a:t> and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LMN</a:t>
            </a:r>
            <a:r>
              <a:rPr lang="en-US" altLang="zh-TW"/>
              <a:t> in the figure are similar.</a:t>
            </a:r>
          </a:p>
        </p:txBody>
      </p:sp>
      <p:sp>
        <p:nvSpPr>
          <p:cNvPr id="962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9626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626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CEA31AB9-3421-4CD0-8FE4-2F207443F9CD}" type="slidenum">
              <a:rPr lang="en-US" altLang="zh-TW" sz="1400" b="1"/>
              <a:pPr algn="r">
                <a:spcBef>
                  <a:spcPct val="50000"/>
                </a:spcBef>
              </a:pPr>
              <a:t>43</a:t>
            </a:fld>
            <a:r>
              <a:rPr lang="en-US" altLang="zh-TW" sz="1400" b="1"/>
              <a:t>)</a:t>
            </a:r>
          </a:p>
        </p:txBody>
      </p:sp>
      <p:pic>
        <p:nvPicPr>
          <p:cNvPr id="96264" name="Picture 8" descr="C:\JKL_Louis\JKP04_05 牛津初中數學\Solu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746375"/>
            <a:ext cx="1376363" cy="303213"/>
          </a:xfrm>
          <a:prstGeom prst="rect">
            <a:avLst/>
          </a:prstGeom>
          <a:noFill/>
        </p:spPr>
      </p:pic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63500" y="76200"/>
            <a:ext cx="499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11.4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Similar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317500" y="3135313"/>
            <a:ext cx="454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In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PQR</a:t>
            </a:r>
            <a:r>
              <a:rPr lang="en-US" altLang="zh-TW"/>
              <a:t> and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LMN</a:t>
            </a:r>
            <a:r>
              <a:rPr lang="en-US" altLang="zh-TW"/>
              <a:t> as shown,</a:t>
            </a:r>
          </a:p>
        </p:txBody>
      </p:sp>
      <p:grpSp>
        <p:nvGrpSpPr>
          <p:cNvPr id="96292" name="Group 36"/>
          <p:cNvGrpSpPr>
            <a:grpSpLocks/>
          </p:cNvGrpSpPr>
          <p:nvPr/>
        </p:nvGrpSpPr>
        <p:grpSpPr bwMode="auto">
          <a:xfrm>
            <a:off x="4791075" y="717550"/>
            <a:ext cx="4200525" cy="2940050"/>
            <a:chOff x="3010" y="628"/>
            <a:chExt cx="2646" cy="1852"/>
          </a:xfrm>
        </p:grpSpPr>
        <p:grpSp>
          <p:nvGrpSpPr>
            <p:cNvPr id="96289" name="Group 33"/>
            <p:cNvGrpSpPr>
              <a:grpSpLocks/>
            </p:cNvGrpSpPr>
            <p:nvPr/>
          </p:nvGrpSpPr>
          <p:grpSpPr bwMode="auto">
            <a:xfrm>
              <a:off x="3964" y="628"/>
              <a:ext cx="853" cy="658"/>
              <a:chOff x="3964" y="628"/>
              <a:chExt cx="853" cy="658"/>
            </a:xfrm>
          </p:grpSpPr>
          <p:sp>
            <p:nvSpPr>
              <p:cNvPr id="96287" name="Freeform 31"/>
              <p:cNvSpPr>
                <a:spLocks/>
              </p:cNvSpPr>
              <p:nvPr/>
            </p:nvSpPr>
            <p:spPr bwMode="auto">
              <a:xfrm>
                <a:off x="4068" y="780"/>
                <a:ext cx="572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328"/>
                  </a:cxn>
                  <a:cxn ang="0">
                    <a:pos x="572" y="324"/>
                  </a:cxn>
                  <a:cxn ang="0">
                    <a:pos x="0" y="0"/>
                  </a:cxn>
                </a:cxnLst>
                <a:rect l="0" t="0" r="r" b="b"/>
                <a:pathLst>
                  <a:path w="572" h="328">
                    <a:moveTo>
                      <a:pt x="0" y="0"/>
                    </a:moveTo>
                    <a:lnTo>
                      <a:pt x="92" y="328"/>
                    </a:lnTo>
                    <a:lnTo>
                      <a:pt x="572" y="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96285" name="Picture 29" descr="D:\Oxford\PPT\S1_ch11\11A_p195fig35a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64" y="628"/>
                <a:ext cx="853" cy="658"/>
              </a:xfrm>
              <a:prstGeom prst="rect">
                <a:avLst/>
              </a:prstGeom>
              <a:noFill/>
            </p:spPr>
          </p:pic>
        </p:grpSp>
        <p:grpSp>
          <p:nvGrpSpPr>
            <p:cNvPr id="96291" name="Group 35"/>
            <p:cNvGrpSpPr>
              <a:grpSpLocks/>
            </p:cNvGrpSpPr>
            <p:nvPr/>
          </p:nvGrpSpPr>
          <p:grpSpPr bwMode="auto">
            <a:xfrm>
              <a:off x="3010" y="856"/>
              <a:ext cx="2646" cy="1624"/>
              <a:chOff x="3010" y="856"/>
              <a:chExt cx="2646" cy="1624"/>
            </a:xfrm>
          </p:grpSpPr>
          <p:sp>
            <p:nvSpPr>
              <p:cNvPr id="96290" name="Freeform 34"/>
              <p:cNvSpPr>
                <a:spLocks/>
              </p:cNvSpPr>
              <p:nvPr/>
            </p:nvSpPr>
            <p:spPr bwMode="auto">
              <a:xfrm>
                <a:off x="3096" y="1008"/>
                <a:ext cx="2368" cy="13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6" y="1320"/>
                  </a:cxn>
                  <a:cxn ang="0">
                    <a:pos x="2368" y="1320"/>
                  </a:cxn>
                  <a:cxn ang="0">
                    <a:pos x="0" y="0"/>
                  </a:cxn>
                </a:cxnLst>
                <a:rect l="0" t="0" r="r" b="b"/>
                <a:pathLst>
                  <a:path w="2368" h="1320">
                    <a:moveTo>
                      <a:pt x="0" y="0"/>
                    </a:moveTo>
                    <a:lnTo>
                      <a:pt x="356" y="1320"/>
                    </a:lnTo>
                    <a:lnTo>
                      <a:pt x="2368" y="1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96286" name="Picture 30" descr="D:\Oxford\PPT\S1_ch11\11A_p195fig35b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10" y="856"/>
                <a:ext cx="2646" cy="162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6311" name="Group 55"/>
          <p:cNvGrpSpPr>
            <a:grpSpLocks/>
          </p:cNvGrpSpPr>
          <p:nvPr/>
        </p:nvGrpSpPr>
        <p:grpSpPr bwMode="auto">
          <a:xfrm>
            <a:off x="4648200" y="3803650"/>
            <a:ext cx="1638300" cy="723900"/>
            <a:chOff x="2928" y="2396"/>
            <a:chExt cx="1032" cy="456"/>
          </a:xfrm>
        </p:grpSpPr>
        <p:graphicFrame>
          <p:nvGraphicFramePr>
            <p:cNvPr id="96299" name="Object 43"/>
            <p:cNvGraphicFramePr>
              <a:graphicFrameLocks noChangeAspect="1"/>
            </p:cNvGraphicFramePr>
            <p:nvPr/>
          </p:nvGraphicFramePr>
          <p:xfrm>
            <a:off x="2928" y="2396"/>
            <a:ext cx="288" cy="456"/>
          </p:xfrm>
          <a:graphic>
            <a:graphicData uri="http://schemas.openxmlformats.org/presentationml/2006/ole">
              <p:oleObj spid="_x0000_s96299" name="Equation" r:id="rId7" imgW="457200" imgH="723600" progId="Equation.3">
                <p:embed/>
              </p:oleObj>
            </a:graphicData>
          </a:graphic>
        </p:graphicFrame>
        <p:graphicFrame>
          <p:nvGraphicFramePr>
            <p:cNvPr id="96300" name="Object 44"/>
            <p:cNvGraphicFramePr>
              <a:graphicFrameLocks noChangeAspect="1"/>
            </p:cNvGraphicFramePr>
            <p:nvPr/>
          </p:nvGraphicFramePr>
          <p:xfrm>
            <a:off x="3284" y="2396"/>
            <a:ext cx="360" cy="456"/>
          </p:xfrm>
          <a:graphic>
            <a:graphicData uri="http://schemas.openxmlformats.org/presentationml/2006/ole">
              <p:oleObj spid="_x0000_s96300" name="Equation" r:id="rId8" imgW="571320" imgH="723600" progId="Equation.3">
                <p:embed/>
              </p:oleObj>
            </a:graphicData>
          </a:graphic>
        </p:graphicFrame>
        <p:graphicFrame>
          <p:nvGraphicFramePr>
            <p:cNvPr id="96301" name="Object 45"/>
            <p:cNvGraphicFramePr>
              <a:graphicFrameLocks noChangeAspect="1"/>
            </p:cNvGraphicFramePr>
            <p:nvPr/>
          </p:nvGraphicFramePr>
          <p:xfrm>
            <a:off x="3672" y="2396"/>
            <a:ext cx="288" cy="456"/>
          </p:xfrm>
          <a:graphic>
            <a:graphicData uri="http://schemas.openxmlformats.org/presentationml/2006/ole">
              <p:oleObj spid="_x0000_s96301" name="Equation" r:id="rId9" imgW="457200" imgH="723600" progId="Equation.3">
                <p:embed/>
              </p:oleObj>
            </a:graphicData>
          </a:graphic>
        </p:graphicFrame>
      </p:grpSp>
      <p:grpSp>
        <p:nvGrpSpPr>
          <p:cNvPr id="96309" name="Group 53"/>
          <p:cNvGrpSpPr>
            <a:grpSpLocks/>
          </p:cNvGrpSpPr>
          <p:nvPr/>
        </p:nvGrpSpPr>
        <p:grpSpPr bwMode="auto">
          <a:xfrm>
            <a:off x="400050" y="3803650"/>
            <a:ext cx="2089150" cy="723900"/>
            <a:chOff x="252" y="2396"/>
            <a:chExt cx="1316" cy="456"/>
          </a:xfrm>
        </p:grpSpPr>
        <p:graphicFrame>
          <p:nvGraphicFramePr>
            <p:cNvPr id="96293" name="Object 37"/>
            <p:cNvGraphicFramePr>
              <a:graphicFrameLocks noChangeAspect="1"/>
            </p:cNvGraphicFramePr>
            <p:nvPr/>
          </p:nvGraphicFramePr>
          <p:xfrm>
            <a:off x="252" y="2396"/>
            <a:ext cx="344" cy="456"/>
          </p:xfrm>
          <a:graphic>
            <a:graphicData uri="http://schemas.openxmlformats.org/presentationml/2006/ole">
              <p:oleObj spid="_x0000_s96293" name="Equation" r:id="rId10" imgW="545760" imgH="723600" progId="Equation.3">
                <p:embed/>
              </p:oleObj>
            </a:graphicData>
          </a:graphic>
        </p:graphicFrame>
        <p:graphicFrame>
          <p:nvGraphicFramePr>
            <p:cNvPr id="96294" name="Object 38"/>
            <p:cNvGraphicFramePr>
              <a:graphicFrameLocks noChangeAspect="1"/>
            </p:cNvGraphicFramePr>
            <p:nvPr/>
          </p:nvGraphicFramePr>
          <p:xfrm>
            <a:off x="672" y="2396"/>
            <a:ext cx="288" cy="456"/>
          </p:xfrm>
          <a:graphic>
            <a:graphicData uri="http://schemas.openxmlformats.org/presentationml/2006/ole">
              <p:oleObj spid="_x0000_s96294" name="Equation" r:id="rId11" imgW="457200" imgH="723600" progId="Equation.3">
                <p:embed/>
              </p:oleObj>
            </a:graphicData>
          </a:graphic>
        </p:graphicFrame>
        <p:graphicFrame>
          <p:nvGraphicFramePr>
            <p:cNvPr id="96295" name="Object 39"/>
            <p:cNvGraphicFramePr>
              <a:graphicFrameLocks noChangeAspect="1"/>
            </p:cNvGraphicFramePr>
            <p:nvPr/>
          </p:nvGraphicFramePr>
          <p:xfrm>
            <a:off x="1024" y="2396"/>
            <a:ext cx="288" cy="456"/>
          </p:xfrm>
          <a:graphic>
            <a:graphicData uri="http://schemas.openxmlformats.org/presentationml/2006/ole">
              <p:oleObj spid="_x0000_s96295" name="Equation" r:id="rId12" imgW="457200" imgH="723600" progId="Equation.3">
                <p:embed/>
              </p:oleObj>
            </a:graphicData>
          </a:graphic>
        </p:graphicFrame>
        <p:sp>
          <p:nvSpPr>
            <p:cNvPr id="96302" name="Text Box 46"/>
            <p:cNvSpPr txBox="1">
              <a:spLocks noChangeArrowheads="1"/>
            </p:cNvSpPr>
            <p:nvPr/>
          </p:nvSpPr>
          <p:spPr bwMode="auto">
            <a:xfrm>
              <a:off x="1312" y="2480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,</a:t>
              </a:r>
            </a:p>
          </p:txBody>
        </p:sp>
      </p:grpSp>
      <p:grpSp>
        <p:nvGrpSpPr>
          <p:cNvPr id="96310" name="Group 54"/>
          <p:cNvGrpSpPr>
            <a:grpSpLocks/>
          </p:cNvGrpSpPr>
          <p:nvPr/>
        </p:nvGrpSpPr>
        <p:grpSpPr bwMode="auto">
          <a:xfrm>
            <a:off x="2540000" y="3803650"/>
            <a:ext cx="2120900" cy="723900"/>
            <a:chOff x="1600" y="2396"/>
            <a:chExt cx="1336" cy="456"/>
          </a:xfrm>
        </p:grpSpPr>
        <p:graphicFrame>
          <p:nvGraphicFramePr>
            <p:cNvPr id="96296" name="Object 40"/>
            <p:cNvGraphicFramePr>
              <a:graphicFrameLocks noChangeAspect="1"/>
            </p:cNvGraphicFramePr>
            <p:nvPr/>
          </p:nvGraphicFramePr>
          <p:xfrm>
            <a:off x="1600" y="2396"/>
            <a:ext cx="352" cy="456"/>
          </p:xfrm>
          <a:graphic>
            <a:graphicData uri="http://schemas.openxmlformats.org/presentationml/2006/ole">
              <p:oleObj spid="_x0000_s96296" name="Equation" r:id="rId13" imgW="558720" imgH="723600" progId="Equation.3">
                <p:embed/>
              </p:oleObj>
            </a:graphicData>
          </a:graphic>
        </p:graphicFrame>
        <p:graphicFrame>
          <p:nvGraphicFramePr>
            <p:cNvPr id="96297" name="Object 41"/>
            <p:cNvGraphicFramePr>
              <a:graphicFrameLocks noChangeAspect="1"/>
            </p:cNvGraphicFramePr>
            <p:nvPr/>
          </p:nvGraphicFramePr>
          <p:xfrm>
            <a:off x="1988" y="2396"/>
            <a:ext cx="360" cy="456"/>
          </p:xfrm>
          <a:graphic>
            <a:graphicData uri="http://schemas.openxmlformats.org/presentationml/2006/ole">
              <p:oleObj spid="_x0000_s96297" name="Equation" r:id="rId14" imgW="571320" imgH="723600" progId="Equation.3">
                <p:embed/>
              </p:oleObj>
            </a:graphicData>
          </a:graphic>
        </p:graphicFrame>
        <p:graphicFrame>
          <p:nvGraphicFramePr>
            <p:cNvPr id="96298" name="Object 42"/>
            <p:cNvGraphicFramePr>
              <a:graphicFrameLocks noChangeAspect="1"/>
            </p:cNvGraphicFramePr>
            <p:nvPr/>
          </p:nvGraphicFramePr>
          <p:xfrm>
            <a:off x="2376" y="2396"/>
            <a:ext cx="288" cy="456"/>
          </p:xfrm>
          <a:graphic>
            <a:graphicData uri="http://schemas.openxmlformats.org/presentationml/2006/ole">
              <p:oleObj spid="_x0000_s96298" name="Equation" r:id="rId15" imgW="457200" imgH="723600" progId="Equation.3">
                <p:embed/>
              </p:oleObj>
            </a:graphicData>
          </a:graphic>
        </p:graphicFrame>
        <p:sp>
          <p:nvSpPr>
            <p:cNvPr id="96303" name="Text Box 47"/>
            <p:cNvSpPr txBox="1">
              <a:spLocks noChangeArrowheads="1"/>
            </p:cNvSpPr>
            <p:nvPr/>
          </p:nvSpPr>
          <p:spPr bwMode="auto">
            <a:xfrm>
              <a:off x="2680" y="2480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,</a:t>
              </a:r>
            </a:p>
          </p:txBody>
        </p:sp>
      </p:grpSp>
      <p:grpSp>
        <p:nvGrpSpPr>
          <p:cNvPr id="96306" name="Group 50"/>
          <p:cNvGrpSpPr>
            <a:grpSpLocks/>
          </p:cNvGrpSpPr>
          <p:nvPr/>
        </p:nvGrpSpPr>
        <p:grpSpPr bwMode="auto">
          <a:xfrm>
            <a:off x="377825" y="4781550"/>
            <a:ext cx="2587625" cy="723900"/>
            <a:chOff x="598" y="2980"/>
            <a:chExt cx="1630" cy="456"/>
          </a:xfrm>
        </p:grpSpPr>
        <p:sp>
          <p:nvSpPr>
            <p:cNvPr id="96304" name="Rectangle 48"/>
            <p:cNvSpPr>
              <a:spLocks noChangeArrowheads="1"/>
            </p:cNvSpPr>
            <p:nvPr/>
          </p:nvSpPr>
          <p:spPr bwMode="auto">
            <a:xfrm>
              <a:off x="598" y="305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∴</a:t>
              </a:r>
            </a:p>
          </p:txBody>
        </p:sp>
        <p:graphicFrame>
          <p:nvGraphicFramePr>
            <p:cNvPr id="96305" name="Object 49"/>
            <p:cNvGraphicFramePr>
              <a:graphicFrameLocks noChangeAspect="1"/>
            </p:cNvGraphicFramePr>
            <p:nvPr/>
          </p:nvGraphicFramePr>
          <p:xfrm>
            <a:off x="908" y="2980"/>
            <a:ext cx="1320" cy="456"/>
          </p:xfrm>
          <a:graphic>
            <a:graphicData uri="http://schemas.openxmlformats.org/presentationml/2006/ole">
              <p:oleObj spid="_x0000_s96305" name="Equation" r:id="rId16" imgW="2095200" imgH="723600" progId="Equation.3">
                <p:embed/>
              </p:oleObj>
            </a:graphicData>
          </a:graphic>
        </p:graphicFrame>
      </p:grpSp>
      <p:sp>
        <p:nvSpPr>
          <p:cNvPr id="96307" name="Rectangle 51"/>
          <p:cNvSpPr>
            <a:spLocks noChangeArrowheads="1"/>
          </p:cNvSpPr>
          <p:nvPr/>
        </p:nvSpPr>
        <p:spPr bwMode="auto">
          <a:xfrm>
            <a:off x="377825" y="5700713"/>
            <a:ext cx="628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∴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PQR</a:t>
            </a:r>
            <a:r>
              <a:rPr lang="en-US" altLang="zh-TW"/>
              <a:t> </a:t>
            </a:r>
            <a:r>
              <a:rPr lang="en-US" altLang="zh-TW" i="1"/>
              <a:t>~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LMN</a:t>
            </a:r>
            <a:r>
              <a:rPr lang="en-US" altLang="zh-TW"/>
              <a:t>  (</a:t>
            </a:r>
            <a:r>
              <a:rPr lang="en-US" altLang="zh-TW" i="1"/>
              <a:t>3 sides proportional</a:t>
            </a:r>
            <a:r>
              <a:rPr lang="en-US" altLang="zh-TW"/>
              <a:t>)</a:t>
            </a:r>
          </a:p>
        </p:txBody>
      </p:sp>
      <p:sp>
        <p:nvSpPr>
          <p:cNvPr id="96308" name="Line 52"/>
          <p:cNvSpPr>
            <a:spLocks noChangeShapeType="1"/>
          </p:cNvSpPr>
          <p:nvPr/>
        </p:nvSpPr>
        <p:spPr bwMode="auto">
          <a:xfrm>
            <a:off x="825500" y="6172200"/>
            <a:ext cx="510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 autoUpdateAnimBg="0"/>
      <p:bldP spid="96307" grpId="0" autoUpdateAnimBg="0"/>
      <p:bldP spid="9630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416050" y="1225550"/>
            <a:ext cx="72691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/>
              <a:t>Are the two triangles in the figure similar? Give reasons.</a:t>
            </a:r>
          </a:p>
        </p:txBody>
      </p:sp>
      <p:pic>
        <p:nvPicPr>
          <p:cNvPr id="97283" name="Picture 3" descr="C:\JKL_Louis\JKP04_05 牛津初中數學\Solu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" y="4240213"/>
            <a:ext cx="1376363" cy="303212"/>
          </a:xfrm>
          <a:prstGeom prst="rect">
            <a:avLst/>
          </a:prstGeom>
          <a:noFill/>
        </p:spPr>
      </p:pic>
      <p:sp>
        <p:nvSpPr>
          <p:cNvPr id="9728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9728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728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ACFE9BEF-2049-460D-A156-D7208511C68D}" type="slidenum">
              <a:rPr lang="en-US" altLang="zh-TW" sz="1400" b="1"/>
              <a:pPr algn="r">
                <a:spcBef>
                  <a:spcPct val="50000"/>
                </a:spcBef>
              </a:pPr>
              <a:t>44</a:t>
            </a:fld>
            <a:r>
              <a:rPr lang="en-US" altLang="zh-TW" sz="1400" b="1"/>
              <a:t>)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210175" y="62928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Key Concept 11.4.2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63500" y="76200"/>
            <a:ext cx="499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11.4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Similar</a:t>
            </a:r>
          </a:p>
        </p:txBody>
      </p:sp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244475" y="5592763"/>
            <a:ext cx="618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Yes,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~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XZY </a:t>
            </a:r>
            <a:r>
              <a:rPr lang="en-US" altLang="zh-TW"/>
              <a:t>(</a:t>
            </a:r>
            <a:r>
              <a:rPr lang="en-US" altLang="zh-TW" i="1"/>
              <a:t>3 sides proportional</a:t>
            </a:r>
            <a:r>
              <a:rPr lang="en-US" altLang="zh-TW"/>
              <a:t>). 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>
            <a:off x="396875" y="6070600"/>
            <a:ext cx="5678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97303" name="Group 23"/>
          <p:cNvGrpSpPr>
            <a:grpSpLocks noChangeAspect="1"/>
          </p:cNvGrpSpPr>
          <p:nvPr/>
        </p:nvGrpSpPr>
        <p:grpSpPr bwMode="auto">
          <a:xfrm>
            <a:off x="282575" y="601663"/>
            <a:ext cx="2011363" cy="676275"/>
            <a:chOff x="6123" y="791"/>
            <a:chExt cx="3174" cy="1068"/>
          </a:xfrm>
        </p:grpSpPr>
        <p:sp>
          <p:nvSpPr>
            <p:cNvPr id="97304" name="Freeform 24"/>
            <p:cNvSpPr>
              <a:spLocks noChangeAspect="1"/>
            </p:cNvSpPr>
            <p:nvPr/>
          </p:nvSpPr>
          <p:spPr bwMode="auto">
            <a:xfrm>
              <a:off x="6336" y="1054"/>
              <a:ext cx="2818" cy="718"/>
            </a:xfrm>
            <a:custGeom>
              <a:avLst/>
              <a:gdLst/>
              <a:ahLst/>
              <a:cxnLst>
                <a:cxn ang="0">
                  <a:pos x="107" y="35"/>
                </a:cxn>
                <a:cxn ang="0">
                  <a:pos x="0" y="407"/>
                </a:cxn>
                <a:cxn ang="0">
                  <a:pos x="151" y="505"/>
                </a:cxn>
                <a:cxn ang="0">
                  <a:pos x="2162" y="540"/>
                </a:cxn>
                <a:cxn ang="0">
                  <a:pos x="2162" y="718"/>
                </a:cxn>
                <a:cxn ang="0">
                  <a:pos x="2818" y="718"/>
                </a:cxn>
                <a:cxn ang="0">
                  <a:pos x="2818" y="204"/>
                </a:cxn>
                <a:cxn ang="0">
                  <a:pos x="2154" y="204"/>
                </a:cxn>
                <a:cxn ang="0">
                  <a:pos x="2036" y="0"/>
                </a:cxn>
                <a:cxn ang="0">
                  <a:pos x="107" y="35"/>
                </a:cxn>
              </a:cxnLst>
              <a:rect l="0" t="0" r="r" b="b"/>
              <a:pathLst>
                <a:path w="2818" h="718">
                  <a:moveTo>
                    <a:pt x="107" y="35"/>
                  </a:moveTo>
                  <a:lnTo>
                    <a:pt x="0" y="407"/>
                  </a:lnTo>
                  <a:lnTo>
                    <a:pt x="151" y="505"/>
                  </a:lnTo>
                  <a:lnTo>
                    <a:pt x="2162" y="540"/>
                  </a:lnTo>
                  <a:lnTo>
                    <a:pt x="2162" y="718"/>
                  </a:lnTo>
                  <a:lnTo>
                    <a:pt x="2818" y="718"/>
                  </a:lnTo>
                  <a:lnTo>
                    <a:pt x="2818" y="204"/>
                  </a:lnTo>
                  <a:lnTo>
                    <a:pt x="2154" y="204"/>
                  </a:lnTo>
                  <a:lnTo>
                    <a:pt x="2036" y="0"/>
                  </a:lnTo>
                  <a:lnTo>
                    <a:pt x="107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97305" name="Picture 25" descr="D:\Oxford\PPT\Shared\example_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23" y="791"/>
              <a:ext cx="3174" cy="1068"/>
            </a:xfrm>
            <a:prstGeom prst="rect">
              <a:avLst/>
            </a:prstGeom>
            <a:noFill/>
          </p:spPr>
        </p:pic>
      </p:grpSp>
      <p:grpSp>
        <p:nvGrpSpPr>
          <p:cNvPr id="97306" name="Group 26"/>
          <p:cNvGrpSpPr>
            <a:grpSpLocks noChangeAspect="1"/>
          </p:cNvGrpSpPr>
          <p:nvPr/>
        </p:nvGrpSpPr>
        <p:grpSpPr bwMode="auto">
          <a:xfrm>
            <a:off x="403225" y="1438275"/>
            <a:ext cx="900113" cy="266700"/>
            <a:chOff x="2844" y="2292"/>
            <a:chExt cx="2148" cy="636"/>
          </a:xfrm>
        </p:grpSpPr>
        <p:sp>
          <p:nvSpPr>
            <p:cNvPr id="97307" name="Rectangle 27"/>
            <p:cNvSpPr>
              <a:spLocks noChangeAspect="1" noChangeArrowheads="1"/>
            </p:cNvSpPr>
            <p:nvPr/>
          </p:nvSpPr>
          <p:spPr bwMode="auto">
            <a:xfrm>
              <a:off x="2892" y="2322"/>
              <a:ext cx="2058" cy="5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7308" name="Picture 28" descr="D:\Oxford\PPT\Shared\level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4" y="2292"/>
              <a:ext cx="2148" cy="636"/>
            </a:xfrm>
            <a:prstGeom prst="rect">
              <a:avLst/>
            </a:prstGeom>
            <a:noFill/>
          </p:spPr>
        </p:pic>
      </p:grp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1962150" y="1847850"/>
            <a:ext cx="5383213" cy="2154238"/>
            <a:chOff x="1236" y="1164"/>
            <a:chExt cx="3391" cy="1357"/>
          </a:xfrm>
        </p:grpSpPr>
        <p:sp>
          <p:nvSpPr>
            <p:cNvPr id="97311" name="Freeform 31"/>
            <p:cNvSpPr>
              <a:spLocks/>
            </p:cNvSpPr>
            <p:nvPr/>
          </p:nvSpPr>
          <p:spPr bwMode="auto">
            <a:xfrm>
              <a:off x="1388" y="1320"/>
              <a:ext cx="1896" cy="1024"/>
            </a:xfrm>
            <a:custGeom>
              <a:avLst/>
              <a:gdLst/>
              <a:ahLst/>
              <a:cxnLst>
                <a:cxn ang="0">
                  <a:pos x="0" y="1024"/>
                </a:cxn>
                <a:cxn ang="0">
                  <a:pos x="1896" y="1024"/>
                </a:cxn>
                <a:cxn ang="0">
                  <a:pos x="140" y="0"/>
                </a:cxn>
                <a:cxn ang="0">
                  <a:pos x="0" y="1024"/>
                </a:cxn>
              </a:cxnLst>
              <a:rect l="0" t="0" r="r" b="b"/>
              <a:pathLst>
                <a:path w="1896" h="1024">
                  <a:moveTo>
                    <a:pt x="0" y="1024"/>
                  </a:moveTo>
                  <a:lnTo>
                    <a:pt x="1896" y="1024"/>
                  </a:lnTo>
                  <a:lnTo>
                    <a:pt x="140" y="0"/>
                  </a:lnTo>
                  <a:lnTo>
                    <a:pt x="0" y="102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97309" name="Picture 29" descr="D:\Oxford\PPT\S1_ch11\11A_p197fig36a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6" y="1164"/>
              <a:ext cx="2252" cy="1357"/>
            </a:xfrm>
            <a:prstGeom prst="rect">
              <a:avLst/>
            </a:prstGeom>
            <a:noFill/>
          </p:spPr>
        </p:pic>
        <p:grpSp>
          <p:nvGrpSpPr>
            <p:cNvPr id="97313" name="Group 33"/>
            <p:cNvGrpSpPr>
              <a:grpSpLocks/>
            </p:cNvGrpSpPr>
            <p:nvPr/>
          </p:nvGrpSpPr>
          <p:grpSpPr bwMode="auto">
            <a:xfrm>
              <a:off x="3304" y="1236"/>
              <a:ext cx="1323" cy="883"/>
              <a:chOff x="3304" y="1236"/>
              <a:chExt cx="1323" cy="883"/>
            </a:xfrm>
          </p:grpSpPr>
          <p:sp>
            <p:nvSpPr>
              <p:cNvPr id="97312" name="Freeform 32"/>
              <p:cNvSpPr>
                <a:spLocks/>
              </p:cNvSpPr>
              <p:nvPr/>
            </p:nvSpPr>
            <p:spPr bwMode="auto">
              <a:xfrm>
                <a:off x="3468" y="1420"/>
                <a:ext cx="1000" cy="528"/>
              </a:xfrm>
              <a:custGeom>
                <a:avLst/>
                <a:gdLst/>
                <a:ahLst/>
                <a:cxnLst>
                  <a:cxn ang="0">
                    <a:pos x="24" y="528"/>
                  </a:cxn>
                  <a:cxn ang="0">
                    <a:pos x="1000" y="528"/>
                  </a:cxn>
                  <a:cxn ang="0">
                    <a:pos x="928" y="0"/>
                  </a:cxn>
                  <a:cxn ang="0">
                    <a:pos x="0" y="524"/>
                  </a:cxn>
                </a:cxnLst>
                <a:rect l="0" t="0" r="r" b="b"/>
                <a:pathLst>
                  <a:path w="1000" h="528">
                    <a:moveTo>
                      <a:pt x="24" y="528"/>
                    </a:moveTo>
                    <a:lnTo>
                      <a:pt x="1000" y="528"/>
                    </a:lnTo>
                    <a:lnTo>
                      <a:pt x="928" y="0"/>
                    </a:lnTo>
                    <a:lnTo>
                      <a:pt x="0" y="524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97310" name="Picture 30" descr="D:\Oxford\PPT\S1_ch11\11A_p197fig36b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04" y="1236"/>
                <a:ext cx="1323" cy="88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7339" name="Group 59"/>
          <p:cNvGrpSpPr>
            <a:grpSpLocks/>
          </p:cNvGrpSpPr>
          <p:nvPr/>
        </p:nvGrpSpPr>
        <p:grpSpPr bwMode="auto">
          <a:xfrm>
            <a:off x="128588" y="4629150"/>
            <a:ext cx="6045200" cy="723900"/>
            <a:chOff x="176" y="2916"/>
            <a:chExt cx="3808" cy="456"/>
          </a:xfrm>
        </p:grpSpPr>
        <p:sp>
          <p:nvSpPr>
            <p:cNvPr id="97300" name="Rectangle 20"/>
            <p:cNvSpPr>
              <a:spLocks noChangeArrowheads="1"/>
            </p:cNvSpPr>
            <p:nvPr/>
          </p:nvSpPr>
          <p:spPr bwMode="auto">
            <a:xfrm>
              <a:off x="176" y="2993"/>
              <a:ext cx="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81000" indent="-381000" algn="l">
                <a:spcBef>
                  <a:spcPct val="30000"/>
                </a:spcBef>
              </a:pPr>
              <a:r>
                <a:rPr lang="en-US" altLang="zh-TW"/>
                <a:t>【</a:t>
              </a:r>
            </a:p>
          </p:txBody>
        </p:sp>
        <p:graphicFrame>
          <p:nvGraphicFramePr>
            <p:cNvPr id="97317" name="Object 37"/>
            <p:cNvGraphicFramePr>
              <a:graphicFrameLocks noChangeAspect="1"/>
            </p:cNvGraphicFramePr>
            <p:nvPr/>
          </p:nvGraphicFramePr>
          <p:xfrm>
            <a:off x="2648" y="2916"/>
            <a:ext cx="1040" cy="456"/>
          </p:xfrm>
          <a:graphic>
            <a:graphicData uri="http://schemas.openxmlformats.org/presentationml/2006/ole">
              <p:oleObj spid="_x0000_s97317" name="Equation" r:id="rId9" imgW="1650960" imgH="723600" progId="Equation.3">
                <p:embed/>
              </p:oleObj>
            </a:graphicData>
          </a:graphic>
        </p:graphicFrame>
        <p:graphicFrame>
          <p:nvGraphicFramePr>
            <p:cNvPr id="97321" name="Object 41"/>
            <p:cNvGraphicFramePr>
              <a:graphicFrameLocks noChangeAspect="1"/>
            </p:cNvGraphicFramePr>
            <p:nvPr/>
          </p:nvGraphicFramePr>
          <p:xfrm>
            <a:off x="456" y="2916"/>
            <a:ext cx="896" cy="456"/>
          </p:xfrm>
          <a:graphic>
            <a:graphicData uri="http://schemas.openxmlformats.org/presentationml/2006/ole">
              <p:oleObj spid="_x0000_s97321" name="Equation" r:id="rId10" imgW="1422360" imgH="723600" progId="Equation.3">
                <p:embed/>
              </p:oleObj>
            </a:graphicData>
          </a:graphic>
        </p:graphicFrame>
        <p:sp>
          <p:nvSpPr>
            <p:cNvPr id="97324" name="Text Box 44"/>
            <p:cNvSpPr txBox="1">
              <a:spLocks noChangeArrowheads="1"/>
            </p:cNvSpPr>
            <p:nvPr/>
          </p:nvSpPr>
          <p:spPr bwMode="auto">
            <a:xfrm>
              <a:off x="1296" y="3000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,</a:t>
              </a:r>
            </a:p>
          </p:txBody>
        </p:sp>
        <p:graphicFrame>
          <p:nvGraphicFramePr>
            <p:cNvPr id="97326" name="Object 46"/>
            <p:cNvGraphicFramePr>
              <a:graphicFrameLocks noChangeAspect="1"/>
            </p:cNvGraphicFramePr>
            <p:nvPr/>
          </p:nvGraphicFramePr>
          <p:xfrm>
            <a:off x="1520" y="2916"/>
            <a:ext cx="976" cy="456"/>
          </p:xfrm>
          <a:graphic>
            <a:graphicData uri="http://schemas.openxmlformats.org/presentationml/2006/ole">
              <p:oleObj spid="_x0000_s97326" name="Equation" r:id="rId11" imgW="1549080" imgH="723600" progId="Equation.3">
                <p:embed/>
              </p:oleObj>
            </a:graphicData>
          </a:graphic>
        </p:graphicFrame>
        <p:sp>
          <p:nvSpPr>
            <p:cNvPr id="97329" name="Text Box 49"/>
            <p:cNvSpPr txBox="1">
              <a:spLocks noChangeArrowheads="1"/>
            </p:cNvSpPr>
            <p:nvPr/>
          </p:nvSpPr>
          <p:spPr bwMode="auto">
            <a:xfrm>
              <a:off x="2440" y="3000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,</a:t>
              </a:r>
            </a:p>
          </p:txBody>
        </p:sp>
        <p:sp>
          <p:nvSpPr>
            <p:cNvPr id="97331" name="Rectangle 51"/>
            <p:cNvSpPr>
              <a:spLocks noChangeArrowheads="1"/>
            </p:cNvSpPr>
            <p:nvPr/>
          </p:nvSpPr>
          <p:spPr bwMode="auto">
            <a:xfrm>
              <a:off x="3680" y="2993"/>
              <a:ext cx="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81000" indent="-381000" algn="l">
                <a:spcBef>
                  <a:spcPct val="30000"/>
                </a:spcBef>
              </a:pPr>
              <a:r>
                <a:rPr lang="en-US" altLang="zh-TW"/>
                <a:t>】</a:t>
              </a:r>
            </a:p>
          </p:txBody>
        </p:sp>
      </p:grpSp>
      <p:grpSp>
        <p:nvGrpSpPr>
          <p:cNvPr id="97333" name="Group 53"/>
          <p:cNvGrpSpPr>
            <a:grpSpLocks/>
          </p:cNvGrpSpPr>
          <p:nvPr/>
        </p:nvGrpSpPr>
        <p:grpSpPr bwMode="auto">
          <a:xfrm>
            <a:off x="6267450" y="4618038"/>
            <a:ext cx="2768600" cy="1427162"/>
            <a:chOff x="4016" y="2821"/>
            <a:chExt cx="1744" cy="899"/>
          </a:xfrm>
        </p:grpSpPr>
        <p:sp>
          <p:nvSpPr>
            <p:cNvPr id="97334" name="AutoShape 54"/>
            <p:cNvSpPr>
              <a:spLocks noChangeArrowheads="1"/>
            </p:cNvSpPr>
            <p:nvPr/>
          </p:nvSpPr>
          <p:spPr bwMode="auto">
            <a:xfrm>
              <a:off x="4016" y="2821"/>
              <a:ext cx="1558" cy="307"/>
            </a:xfrm>
            <a:prstGeom prst="roundRect">
              <a:avLst>
                <a:gd name="adj" fmla="val 22870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35" name="Rectangle 55"/>
            <p:cNvSpPr>
              <a:spLocks noChangeArrowheads="1"/>
            </p:cNvSpPr>
            <p:nvPr/>
          </p:nvSpPr>
          <p:spPr bwMode="auto">
            <a:xfrm>
              <a:off x="4016" y="3067"/>
              <a:ext cx="1744" cy="58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36" name="Rectangle 56"/>
            <p:cNvSpPr>
              <a:spLocks noChangeArrowheads="1"/>
            </p:cNvSpPr>
            <p:nvPr/>
          </p:nvSpPr>
          <p:spPr bwMode="auto">
            <a:xfrm>
              <a:off x="4016" y="3624"/>
              <a:ext cx="1744" cy="96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337" name="Text Box 57"/>
            <p:cNvSpPr txBox="1">
              <a:spLocks noChangeArrowheads="1"/>
            </p:cNvSpPr>
            <p:nvPr/>
          </p:nvSpPr>
          <p:spPr bwMode="auto">
            <a:xfrm>
              <a:off x="4030" y="2848"/>
              <a:ext cx="15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600">
                  <a:solidFill>
                    <a:srgbClr val="006699"/>
                  </a:solidFill>
                  <a:latin typeface="Arial" pitchFamily="34" charset="0"/>
                </a:rPr>
                <a:t>Fulfill Exercise Objective</a:t>
              </a:r>
            </a:p>
          </p:txBody>
        </p:sp>
        <p:sp>
          <p:nvSpPr>
            <p:cNvPr id="97338" name="Text Box 58"/>
            <p:cNvSpPr txBox="1">
              <a:spLocks noChangeArrowheads="1"/>
            </p:cNvSpPr>
            <p:nvPr/>
          </p:nvSpPr>
          <p:spPr bwMode="auto">
            <a:xfrm>
              <a:off x="4030" y="3075"/>
              <a:ext cx="173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77825" indent="-377825" algn="l">
                <a:buFont typeface="Wingdings" pitchFamily="2" charset="2"/>
                <a:buChar char="v"/>
              </a:pPr>
              <a:r>
                <a:rPr lang="en-US" altLang="zh-TW" sz="1600">
                  <a:solidFill>
                    <a:srgbClr val="CC6600"/>
                  </a:solidFill>
                  <a:latin typeface="Arial" pitchFamily="34" charset="0"/>
                </a:rPr>
                <a:t>Determine whether two given triangles are similar.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 autoUpdateAnimBg="0"/>
      <p:bldP spid="97301" grpId="0" autoUpdateAnimBg="0"/>
      <p:bldP spid="9730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804863" y="1212850"/>
            <a:ext cx="7700962" cy="45513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844550" y="1233488"/>
            <a:ext cx="77009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Two Sides Proportional and their Included Angle Equal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04863" y="5716588"/>
            <a:ext cx="77009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8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9319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9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63500" y="76200"/>
            <a:ext cx="499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11.4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Similar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53A364C3-82F4-4FA7-A69B-A774F0C0D28F}" type="slidenum">
              <a:rPr lang="en-US" altLang="zh-TW" sz="1400" b="1"/>
              <a:pPr algn="r">
                <a:spcBef>
                  <a:spcPct val="50000"/>
                </a:spcBef>
              </a:pPr>
              <a:t>45</a:t>
            </a:fld>
            <a:r>
              <a:rPr lang="en-US" altLang="zh-TW" sz="1400" b="1"/>
              <a:t>)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3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5864225" y="6292850"/>
            <a:ext cx="1247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b="1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5" action="ppaction://hlinksldjump"/>
              </a:rPr>
              <a:t>Index 11.4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63525" y="12890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C)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549275" y="5092700"/>
            <a:ext cx="184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endParaRPr lang="en-US"/>
          </a:p>
        </p:txBody>
      </p:sp>
      <p:pic>
        <p:nvPicPr>
          <p:cNvPr id="93212" name="Picture 28" descr="D:\Oxford\PPT\Shared\keyconcept3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1462" cy="608012"/>
          </a:xfrm>
          <a:prstGeom prst="rect">
            <a:avLst/>
          </a:prstGeom>
          <a:noFill/>
        </p:spPr>
      </p:pic>
      <p:grpSp>
        <p:nvGrpSpPr>
          <p:cNvPr id="93223" name="Group 39"/>
          <p:cNvGrpSpPr>
            <a:grpSpLocks/>
          </p:cNvGrpSpPr>
          <p:nvPr/>
        </p:nvGrpSpPr>
        <p:grpSpPr bwMode="auto">
          <a:xfrm>
            <a:off x="908050" y="1792288"/>
            <a:ext cx="7340600" cy="3600450"/>
            <a:chOff x="572" y="1129"/>
            <a:chExt cx="4624" cy="2268"/>
          </a:xfrm>
        </p:grpSpPr>
        <p:sp>
          <p:nvSpPr>
            <p:cNvPr id="93200" name="Rectangle 16"/>
            <p:cNvSpPr>
              <a:spLocks noChangeArrowheads="1"/>
            </p:cNvSpPr>
            <p:nvPr/>
          </p:nvSpPr>
          <p:spPr bwMode="auto">
            <a:xfrm>
              <a:off x="572" y="1129"/>
              <a:ext cx="4624" cy="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 algn="l">
                <a:lnSpc>
                  <a:spcPct val="130000"/>
                </a:lnSpc>
              </a:pPr>
              <a:r>
                <a:rPr lang="en-US" altLang="zh-TW"/>
                <a:t>‧	If two pairs of sides of two triangles are proportional and their included angles are equal, then the two triangles are similar.</a:t>
              </a:r>
            </a:p>
            <a:p>
              <a:pPr marL="482600" indent="-482600" algn="l">
                <a:lnSpc>
                  <a:spcPct val="150000"/>
                </a:lnSpc>
              </a:pPr>
              <a:r>
                <a:rPr lang="en-US" altLang="zh-TW"/>
                <a:t>	【</a:t>
              </a:r>
              <a:r>
                <a:rPr lang="en-US" altLang="zh-TW" i="1"/>
                <a:t>Reference: ratio of 2 sides, inc.∠</a:t>
              </a:r>
              <a:r>
                <a:rPr lang="en-US" altLang="zh-TW"/>
                <a:t>】</a:t>
              </a:r>
            </a:p>
          </p:txBody>
        </p:sp>
        <p:grpSp>
          <p:nvGrpSpPr>
            <p:cNvPr id="93221" name="Group 37"/>
            <p:cNvGrpSpPr>
              <a:grpSpLocks/>
            </p:cNvGrpSpPr>
            <p:nvPr/>
          </p:nvGrpSpPr>
          <p:grpSpPr bwMode="auto">
            <a:xfrm>
              <a:off x="1184" y="2583"/>
              <a:ext cx="2467" cy="814"/>
              <a:chOff x="1520" y="2583"/>
              <a:chExt cx="2467" cy="814"/>
            </a:xfrm>
          </p:grpSpPr>
          <p:pic>
            <p:nvPicPr>
              <p:cNvPr id="93213" name="Picture 29" descr="D:\Oxford\PPT\S1_ch11\1d.tif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20" y="2583"/>
                <a:ext cx="1401" cy="770"/>
              </a:xfrm>
              <a:prstGeom prst="rect">
                <a:avLst/>
              </a:prstGeom>
              <a:noFill/>
            </p:spPr>
          </p:pic>
          <p:pic>
            <p:nvPicPr>
              <p:cNvPr id="93214" name="Picture 30" descr="D:\Oxford\PPT\S1_ch11\1e.tif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32" y="2841"/>
                <a:ext cx="855" cy="469"/>
              </a:xfrm>
              <a:prstGeom prst="rect">
                <a:avLst/>
              </a:prstGeom>
              <a:noFill/>
            </p:spPr>
          </p:pic>
          <p:sp>
            <p:nvSpPr>
              <p:cNvPr id="93215" name="Rectangle 31"/>
              <p:cNvSpPr>
                <a:spLocks noChangeArrowheads="1"/>
              </p:cNvSpPr>
              <p:nvPr/>
            </p:nvSpPr>
            <p:spPr bwMode="auto">
              <a:xfrm>
                <a:off x="1910" y="2963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333333"/>
                    </a:solidFill>
                  </a:rPr>
                  <a:t>x</a:t>
                </a:r>
              </a:p>
            </p:txBody>
          </p:sp>
          <p:sp>
            <p:nvSpPr>
              <p:cNvPr id="93216" name="Rectangle 32"/>
              <p:cNvSpPr>
                <a:spLocks noChangeArrowheads="1"/>
              </p:cNvSpPr>
              <p:nvPr/>
            </p:nvSpPr>
            <p:spPr bwMode="auto">
              <a:xfrm>
                <a:off x="3342" y="2971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333333"/>
                    </a:solidFill>
                  </a:rPr>
                  <a:t>y</a:t>
                </a:r>
              </a:p>
            </p:txBody>
          </p:sp>
          <p:sp>
            <p:nvSpPr>
              <p:cNvPr id="93217" name="Rectangle 33"/>
              <p:cNvSpPr>
                <a:spLocks noChangeArrowheads="1"/>
              </p:cNvSpPr>
              <p:nvPr/>
            </p:nvSpPr>
            <p:spPr bwMode="auto">
              <a:xfrm>
                <a:off x="1542" y="2867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333333"/>
                    </a:solidFill>
                  </a:rPr>
                  <a:t>p</a:t>
                </a:r>
              </a:p>
            </p:txBody>
          </p:sp>
          <p:sp>
            <p:nvSpPr>
              <p:cNvPr id="93218" name="Rectangle 34"/>
              <p:cNvSpPr>
                <a:spLocks noChangeArrowheads="1"/>
              </p:cNvSpPr>
              <p:nvPr/>
            </p:nvSpPr>
            <p:spPr bwMode="auto">
              <a:xfrm>
                <a:off x="2294" y="3131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333333"/>
                    </a:solidFill>
                  </a:rPr>
                  <a:t>q</a:t>
                </a:r>
              </a:p>
            </p:txBody>
          </p:sp>
          <p:sp>
            <p:nvSpPr>
              <p:cNvPr id="93219" name="Rectangle 35"/>
              <p:cNvSpPr>
                <a:spLocks noChangeArrowheads="1"/>
              </p:cNvSpPr>
              <p:nvPr/>
            </p:nvSpPr>
            <p:spPr bwMode="auto">
              <a:xfrm>
                <a:off x="3078" y="2947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333333"/>
                    </a:solidFill>
                  </a:rPr>
                  <a:t>r</a:t>
                </a:r>
              </a:p>
            </p:txBody>
          </p:sp>
          <p:sp>
            <p:nvSpPr>
              <p:cNvPr id="93220" name="Rectangle 36"/>
              <p:cNvSpPr>
                <a:spLocks noChangeArrowheads="1"/>
              </p:cNvSpPr>
              <p:nvPr/>
            </p:nvSpPr>
            <p:spPr bwMode="auto">
              <a:xfrm>
                <a:off x="3566" y="3147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TW" sz="2000" b="1" i="1">
                    <a:solidFill>
                      <a:srgbClr val="333333"/>
                    </a:solidFill>
                  </a:rPr>
                  <a:t>s</a:t>
                </a:r>
              </a:p>
            </p:txBody>
          </p:sp>
        </p:grpSp>
        <p:graphicFrame>
          <p:nvGraphicFramePr>
            <p:cNvPr id="93222" name="Object 38"/>
            <p:cNvGraphicFramePr>
              <a:graphicFrameLocks noChangeAspect="1"/>
            </p:cNvGraphicFramePr>
            <p:nvPr/>
          </p:nvGraphicFramePr>
          <p:xfrm>
            <a:off x="3780" y="2820"/>
            <a:ext cx="1048" cy="456"/>
          </p:xfrm>
          <a:graphic>
            <a:graphicData uri="http://schemas.openxmlformats.org/presentationml/2006/ole">
              <p:oleObj spid="_x0000_s93222" name="Equation" r:id="rId9" imgW="1663560" imgH="723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JKL_Louis\JKP04_05 牛津初中數學\Quick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593725"/>
            <a:ext cx="1733550" cy="646113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04800" y="1211263"/>
            <a:ext cx="4159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Show that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and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FED</a:t>
            </a:r>
            <a:r>
              <a:rPr lang="en-US" altLang="zh-TW"/>
              <a:t> in the figure are similar.</a:t>
            </a:r>
          </a:p>
        </p:txBody>
      </p:sp>
      <p:sp>
        <p:nvSpPr>
          <p:cNvPr id="983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9830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831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75994150-932A-4F90-A11E-94F3921DE3DF}" type="slidenum">
              <a:rPr lang="en-US" altLang="zh-TW" sz="1400" b="1"/>
              <a:pPr algn="r">
                <a:spcBef>
                  <a:spcPct val="50000"/>
                </a:spcBef>
              </a:pPr>
              <a:t>46</a:t>
            </a:fld>
            <a:r>
              <a:rPr lang="en-US" altLang="zh-TW" sz="1400" b="1"/>
              <a:t>)</a:t>
            </a:r>
          </a:p>
        </p:txBody>
      </p:sp>
      <p:pic>
        <p:nvPicPr>
          <p:cNvPr id="98312" name="Picture 8" descr="C:\JKL_Louis\JKP04_05 牛津初中數學\Solu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746375"/>
            <a:ext cx="1376363" cy="303213"/>
          </a:xfrm>
          <a:prstGeom prst="rect">
            <a:avLst/>
          </a:prstGeom>
          <a:noFill/>
        </p:spPr>
      </p:pic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3500" y="76200"/>
            <a:ext cx="499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11.4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Similar</a:t>
            </a: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317500" y="3135313"/>
            <a:ext cx="416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In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and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FED</a:t>
            </a:r>
            <a:r>
              <a:rPr lang="en-US" altLang="zh-TW"/>
              <a:t> as shown,</a:t>
            </a:r>
          </a:p>
        </p:txBody>
      </p:sp>
      <p:grpSp>
        <p:nvGrpSpPr>
          <p:cNvPr id="98348" name="Group 44"/>
          <p:cNvGrpSpPr>
            <a:grpSpLocks/>
          </p:cNvGrpSpPr>
          <p:nvPr/>
        </p:nvGrpSpPr>
        <p:grpSpPr bwMode="auto">
          <a:xfrm>
            <a:off x="3778250" y="1416050"/>
            <a:ext cx="4827588" cy="1989138"/>
            <a:chOff x="2380" y="892"/>
            <a:chExt cx="3041" cy="1253"/>
          </a:xfrm>
        </p:grpSpPr>
        <p:grpSp>
          <p:nvGrpSpPr>
            <p:cNvPr id="98345" name="Group 41"/>
            <p:cNvGrpSpPr>
              <a:grpSpLocks/>
            </p:cNvGrpSpPr>
            <p:nvPr/>
          </p:nvGrpSpPr>
          <p:grpSpPr bwMode="auto">
            <a:xfrm>
              <a:off x="2380" y="892"/>
              <a:ext cx="2214" cy="906"/>
              <a:chOff x="2380" y="892"/>
              <a:chExt cx="2214" cy="906"/>
            </a:xfrm>
          </p:grpSpPr>
          <p:sp>
            <p:nvSpPr>
              <p:cNvPr id="98344" name="Freeform 40"/>
              <p:cNvSpPr>
                <a:spLocks/>
              </p:cNvSpPr>
              <p:nvPr/>
            </p:nvSpPr>
            <p:spPr bwMode="auto">
              <a:xfrm>
                <a:off x="2514" y="1032"/>
                <a:ext cx="1884" cy="594"/>
              </a:xfrm>
              <a:custGeom>
                <a:avLst/>
                <a:gdLst/>
                <a:ahLst/>
                <a:cxnLst>
                  <a:cxn ang="0">
                    <a:pos x="0" y="594"/>
                  </a:cxn>
                  <a:cxn ang="0">
                    <a:pos x="1884" y="594"/>
                  </a:cxn>
                  <a:cxn ang="0">
                    <a:pos x="588" y="0"/>
                  </a:cxn>
                  <a:cxn ang="0">
                    <a:pos x="0" y="594"/>
                  </a:cxn>
                </a:cxnLst>
                <a:rect l="0" t="0" r="r" b="b"/>
                <a:pathLst>
                  <a:path w="1884" h="594">
                    <a:moveTo>
                      <a:pt x="0" y="594"/>
                    </a:moveTo>
                    <a:lnTo>
                      <a:pt x="1884" y="594"/>
                    </a:lnTo>
                    <a:lnTo>
                      <a:pt x="588" y="0"/>
                    </a:lnTo>
                    <a:lnTo>
                      <a:pt x="0" y="59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98341" name="Picture 37" descr="D:\Oxford\PPT\S1_ch11\11A_p196fig37a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80" y="892"/>
                <a:ext cx="2214" cy="906"/>
              </a:xfrm>
              <a:prstGeom prst="rect">
                <a:avLst/>
              </a:prstGeom>
              <a:noFill/>
            </p:spPr>
          </p:pic>
        </p:grpSp>
        <p:grpSp>
          <p:nvGrpSpPr>
            <p:cNvPr id="98347" name="Group 43"/>
            <p:cNvGrpSpPr>
              <a:grpSpLocks/>
            </p:cNvGrpSpPr>
            <p:nvPr/>
          </p:nvGrpSpPr>
          <p:grpSpPr bwMode="auto">
            <a:xfrm>
              <a:off x="4492" y="1156"/>
              <a:ext cx="929" cy="989"/>
              <a:chOff x="4556" y="1156"/>
              <a:chExt cx="929" cy="989"/>
            </a:xfrm>
          </p:grpSpPr>
          <p:sp>
            <p:nvSpPr>
              <p:cNvPr id="98346" name="Freeform 42"/>
              <p:cNvSpPr>
                <a:spLocks/>
              </p:cNvSpPr>
              <p:nvPr/>
            </p:nvSpPr>
            <p:spPr bwMode="auto">
              <a:xfrm>
                <a:off x="4707" y="1302"/>
                <a:ext cx="663" cy="672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408" y="672"/>
                  </a:cxn>
                  <a:cxn ang="0">
                    <a:pos x="663" y="0"/>
                  </a:cxn>
                  <a:cxn ang="0">
                    <a:pos x="0" y="672"/>
                  </a:cxn>
                </a:cxnLst>
                <a:rect l="0" t="0" r="r" b="b"/>
                <a:pathLst>
                  <a:path w="663" h="672">
                    <a:moveTo>
                      <a:pt x="0" y="672"/>
                    </a:moveTo>
                    <a:lnTo>
                      <a:pt x="408" y="672"/>
                    </a:lnTo>
                    <a:lnTo>
                      <a:pt x="663" y="0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98343" name="Picture 39" descr="D:\Oxford\PPT\S1_ch11\11A_p196fig37b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56" y="1156"/>
                <a:ext cx="929" cy="989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317500" y="3605213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∠</a:t>
            </a:r>
            <a:r>
              <a:rPr lang="en-US" altLang="zh-TW" i="1"/>
              <a:t>B</a:t>
            </a:r>
            <a:r>
              <a:rPr lang="en-US" altLang="zh-TW"/>
              <a:t> = ∠</a:t>
            </a:r>
            <a:r>
              <a:rPr lang="en-US" altLang="zh-TW" i="1"/>
              <a:t>E</a:t>
            </a:r>
          </a:p>
        </p:txBody>
      </p:sp>
      <p:grpSp>
        <p:nvGrpSpPr>
          <p:cNvPr id="98363" name="Group 59"/>
          <p:cNvGrpSpPr>
            <a:grpSpLocks/>
          </p:cNvGrpSpPr>
          <p:nvPr/>
        </p:nvGrpSpPr>
        <p:grpSpPr bwMode="auto">
          <a:xfrm>
            <a:off x="438150" y="4121150"/>
            <a:ext cx="1949450" cy="723900"/>
            <a:chOff x="276" y="2596"/>
            <a:chExt cx="1228" cy="456"/>
          </a:xfrm>
        </p:grpSpPr>
        <p:graphicFrame>
          <p:nvGraphicFramePr>
            <p:cNvPr id="98351" name="Object 47"/>
            <p:cNvGraphicFramePr>
              <a:graphicFrameLocks noChangeAspect="1"/>
            </p:cNvGraphicFramePr>
            <p:nvPr/>
          </p:nvGraphicFramePr>
          <p:xfrm>
            <a:off x="276" y="2596"/>
            <a:ext cx="296" cy="456"/>
          </p:xfrm>
          <a:graphic>
            <a:graphicData uri="http://schemas.openxmlformats.org/presentationml/2006/ole">
              <p:oleObj spid="_x0000_s98351" name="Equation" r:id="rId7" imgW="469800" imgH="723600" progId="Equation.3">
                <p:embed/>
              </p:oleObj>
            </a:graphicData>
          </a:graphic>
        </p:graphicFrame>
        <p:graphicFrame>
          <p:nvGraphicFramePr>
            <p:cNvPr id="98352" name="Object 48"/>
            <p:cNvGraphicFramePr>
              <a:graphicFrameLocks noChangeAspect="1"/>
            </p:cNvGraphicFramePr>
            <p:nvPr/>
          </p:nvGraphicFramePr>
          <p:xfrm>
            <a:off x="632" y="2596"/>
            <a:ext cx="288" cy="456"/>
          </p:xfrm>
          <a:graphic>
            <a:graphicData uri="http://schemas.openxmlformats.org/presentationml/2006/ole">
              <p:oleObj spid="_x0000_s98352" name="Equation" r:id="rId8" imgW="457200" imgH="723600" progId="Equation.3">
                <p:embed/>
              </p:oleObj>
            </a:graphicData>
          </a:graphic>
        </p:graphicFrame>
        <p:graphicFrame>
          <p:nvGraphicFramePr>
            <p:cNvPr id="98353" name="Object 49"/>
            <p:cNvGraphicFramePr>
              <a:graphicFrameLocks noChangeAspect="1"/>
            </p:cNvGraphicFramePr>
            <p:nvPr/>
          </p:nvGraphicFramePr>
          <p:xfrm>
            <a:off x="968" y="2740"/>
            <a:ext cx="272" cy="168"/>
          </p:xfrm>
          <a:graphic>
            <a:graphicData uri="http://schemas.openxmlformats.org/presentationml/2006/ole">
              <p:oleObj spid="_x0000_s98353" name="Equation" r:id="rId9" imgW="431640" imgH="266400" progId="Equation.3">
                <p:embed/>
              </p:oleObj>
            </a:graphicData>
          </a:graphic>
        </p:graphicFrame>
        <p:sp>
          <p:nvSpPr>
            <p:cNvPr id="98354" name="Text Box 50"/>
            <p:cNvSpPr txBox="1">
              <a:spLocks noChangeArrowheads="1"/>
            </p:cNvSpPr>
            <p:nvPr/>
          </p:nvSpPr>
          <p:spPr bwMode="auto">
            <a:xfrm>
              <a:off x="1248" y="2680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,</a:t>
              </a:r>
            </a:p>
          </p:txBody>
        </p:sp>
      </p:grpSp>
      <p:grpSp>
        <p:nvGrpSpPr>
          <p:cNvPr id="98364" name="Group 60"/>
          <p:cNvGrpSpPr>
            <a:grpSpLocks/>
          </p:cNvGrpSpPr>
          <p:nvPr/>
        </p:nvGrpSpPr>
        <p:grpSpPr bwMode="auto">
          <a:xfrm>
            <a:off x="2362200" y="4121150"/>
            <a:ext cx="1651000" cy="723900"/>
            <a:chOff x="1488" y="2596"/>
            <a:chExt cx="1040" cy="456"/>
          </a:xfrm>
        </p:grpSpPr>
        <p:graphicFrame>
          <p:nvGraphicFramePr>
            <p:cNvPr id="98355" name="Object 51"/>
            <p:cNvGraphicFramePr>
              <a:graphicFrameLocks noChangeAspect="1"/>
            </p:cNvGraphicFramePr>
            <p:nvPr/>
          </p:nvGraphicFramePr>
          <p:xfrm>
            <a:off x="1488" y="2596"/>
            <a:ext cx="304" cy="456"/>
          </p:xfrm>
          <a:graphic>
            <a:graphicData uri="http://schemas.openxmlformats.org/presentationml/2006/ole">
              <p:oleObj spid="_x0000_s98355" name="Equation" r:id="rId10" imgW="482400" imgH="723600" progId="Equation.3">
                <p:embed/>
              </p:oleObj>
            </a:graphicData>
          </a:graphic>
        </p:graphicFrame>
        <p:graphicFrame>
          <p:nvGraphicFramePr>
            <p:cNvPr id="98356" name="Object 52"/>
            <p:cNvGraphicFramePr>
              <a:graphicFrameLocks noChangeAspect="1"/>
            </p:cNvGraphicFramePr>
            <p:nvPr/>
          </p:nvGraphicFramePr>
          <p:xfrm>
            <a:off x="1796" y="2596"/>
            <a:ext cx="424" cy="456"/>
          </p:xfrm>
          <a:graphic>
            <a:graphicData uri="http://schemas.openxmlformats.org/presentationml/2006/ole">
              <p:oleObj spid="_x0000_s98356" name="Equation" r:id="rId11" imgW="672840" imgH="723600" progId="Equation.3">
                <p:embed/>
              </p:oleObj>
            </a:graphicData>
          </a:graphic>
        </p:graphicFrame>
        <p:graphicFrame>
          <p:nvGraphicFramePr>
            <p:cNvPr id="98357" name="Object 53"/>
            <p:cNvGraphicFramePr>
              <a:graphicFrameLocks noChangeAspect="1"/>
            </p:cNvGraphicFramePr>
            <p:nvPr/>
          </p:nvGraphicFramePr>
          <p:xfrm>
            <a:off x="2256" y="2740"/>
            <a:ext cx="272" cy="168"/>
          </p:xfrm>
          <a:graphic>
            <a:graphicData uri="http://schemas.openxmlformats.org/presentationml/2006/ole">
              <p:oleObj spid="_x0000_s98357" name="Equation" r:id="rId12" imgW="431640" imgH="266400" progId="Equation.3">
                <p:embed/>
              </p:oleObj>
            </a:graphicData>
          </a:graphic>
        </p:graphicFrame>
      </p:grpSp>
      <p:grpSp>
        <p:nvGrpSpPr>
          <p:cNvPr id="98360" name="Group 56"/>
          <p:cNvGrpSpPr>
            <a:grpSpLocks/>
          </p:cNvGrpSpPr>
          <p:nvPr/>
        </p:nvGrpSpPr>
        <p:grpSpPr bwMode="auto">
          <a:xfrm>
            <a:off x="352425" y="4972050"/>
            <a:ext cx="1781175" cy="723900"/>
            <a:chOff x="278" y="3084"/>
            <a:chExt cx="1122" cy="456"/>
          </a:xfrm>
        </p:grpSpPr>
        <p:sp>
          <p:nvSpPr>
            <p:cNvPr id="98358" name="Rectangle 54"/>
            <p:cNvSpPr>
              <a:spLocks noChangeArrowheads="1"/>
            </p:cNvSpPr>
            <p:nvPr/>
          </p:nvSpPr>
          <p:spPr bwMode="auto">
            <a:xfrm rot="10800000">
              <a:off x="278" y="319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∴</a:t>
              </a:r>
            </a:p>
          </p:txBody>
        </p:sp>
        <p:graphicFrame>
          <p:nvGraphicFramePr>
            <p:cNvPr id="98359" name="Object 55"/>
            <p:cNvGraphicFramePr>
              <a:graphicFrameLocks noChangeAspect="1"/>
            </p:cNvGraphicFramePr>
            <p:nvPr/>
          </p:nvGraphicFramePr>
          <p:xfrm>
            <a:off x="632" y="3084"/>
            <a:ext cx="768" cy="456"/>
          </p:xfrm>
          <a:graphic>
            <a:graphicData uri="http://schemas.openxmlformats.org/presentationml/2006/ole">
              <p:oleObj spid="_x0000_s98359" name="Equation" r:id="rId13" imgW="1218960" imgH="723600" progId="Equation.3">
                <p:embed/>
              </p:oleObj>
            </a:graphicData>
          </a:graphic>
        </p:graphicFrame>
      </p:grpSp>
      <p:sp>
        <p:nvSpPr>
          <p:cNvPr id="98361" name="Rectangle 57"/>
          <p:cNvSpPr>
            <a:spLocks noChangeArrowheads="1"/>
          </p:cNvSpPr>
          <p:nvPr/>
        </p:nvSpPr>
        <p:spPr bwMode="auto">
          <a:xfrm>
            <a:off x="352425" y="5822950"/>
            <a:ext cx="638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∴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</a:t>
            </a:r>
            <a:r>
              <a:rPr lang="en-US" altLang="zh-TW" i="1"/>
              <a:t>~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FED</a:t>
            </a:r>
            <a:r>
              <a:rPr lang="en-US" altLang="zh-TW"/>
              <a:t>  (</a:t>
            </a:r>
            <a:r>
              <a:rPr lang="en-US" altLang="zh-TW" i="1"/>
              <a:t>ratio of  2 sides, inc.</a:t>
            </a:r>
            <a:r>
              <a:rPr lang="en-US" altLang="zh-TW"/>
              <a:t>∠)</a:t>
            </a:r>
          </a:p>
        </p:txBody>
      </p:sp>
      <p:sp>
        <p:nvSpPr>
          <p:cNvPr id="98362" name="Line 58"/>
          <p:cNvSpPr>
            <a:spLocks noChangeShapeType="1"/>
          </p:cNvSpPr>
          <p:nvPr/>
        </p:nvSpPr>
        <p:spPr bwMode="auto">
          <a:xfrm>
            <a:off x="812800" y="6296025"/>
            <a:ext cx="5407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 autoUpdateAnimBg="0"/>
      <p:bldP spid="98349" grpId="0" autoUpdateAnimBg="0"/>
      <p:bldP spid="98361" grpId="0" autoUpdateAnimBg="0"/>
      <p:bldP spid="9836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831850" y="1314450"/>
            <a:ext cx="79422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/>
              <a:t>Are the two triangles in the figure similar? Give reasons.</a:t>
            </a:r>
          </a:p>
        </p:txBody>
      </p:sp>
      <p:pic>
        <p:nvPicPr>
          <p:cNvPr id="100355" name="Picture 3" descr="C:\JKL_Louis\JKP04_05 牛津初中數學\Solu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3897313"/>
            <a:ext cx="1376363" cy="303212"/>
          </a:xfrm>
          <a:prstGeom prst="rect">
            <a:avLst/>
          </a:prstGeom>
          <a:noFill/>
        </p:spPr>
      </p:pic>
      <p:sp>
        <p:nvSpPr>
          <p:cNvPr id="10035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10035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581A8A88-E5E9-4000-B823-14FCE475D6B0}" type="slidenum">
              <a:rPr lang="en-US" altLang="zh-TW" sz="1400" b="1"/>
              <a:pPr algn="r">
                <a:spcBef>
                  <a:spcPct val="50000"/>
                </a:spcBef>
              </a:pPr>
              <a:t>47</a:t>
            </a:fld>
            <a:r>
              <a:rPr lang="en-US" altLang="zh-TW" sz="1400" b="1"/>
              <a:t>)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5210175" y="62928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Key Concept 11.4.3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63500" y="76200"/>
            <a:ext cx="499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11.4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Conditions for Triangles to be Similar</a:t>
            </a:r>
          </a:p>
        </p:txBody>
      </p:sp>
      <p:grpSp>
        <p:nvGrpSpPr>
          <p:cNvPr id="100377" name="Group 25"/>
          <p:cNvGrpSpPr>
            <a:grpSpLocks noChangeAspect="1"/>
          </p:cNvGrpSpPr>
          <p:nvPr/>
        </p:nvGrpSpPr>
        <p:grpSpPr bwMode="auto">
          <a:xfrm>
            <a:off x="284163" y="604838"/>
            <a:ext cx="2357437" cy="828675"/>
            <a:chOff x="234" y="2489"/>
            <a:chExt cx="3704" cy="1302"/>
          </a:xfrm>
        </p:grpSpPr>
        <p:sp>
          <p:nvSpPr>
            <p:cNvPr id="100378" name="Freeform 26"/>
            <p:cNvSpPr>
              <a:spLocks noChangeAspect="1"/>
            </p:cNvSpPr>
            <p:nvPr/>
          </p:nvSpPr>
          <p:spPr bwMode="auto">
            <a:xfrm>
              <a:off x="1069" y="2916"/>
              <a:ext cx="2748" cy="744"/>
            </a:xfrm>
            <a:custGeom>
              <a:avLst/>
              <a:gdLst/>
              <a:ahLst/>
              <a:cxnLst>
                <a:cxn ang="0">
                  <a:pos x="108" y="72"/>
                </a:cxn>
                <a:cxn ang="0">
                  <a:pos x="0" y="450"/>
                </a:cxn>
                <a:cxn ang="0">
                  <a:pos x="144" y="540"/>
                </a:cxn>
                <a:cxn ang="0">
                  <a:pos x="2118" y="540"/>
                </a:cxn>
                <a:cxn ang="0">
                  <a:pos x="2118" y="744"/>
                </a:cxn>
                <a:cxn ang="0">
                  <a:pos x="2748" y="744"/>
                </a:cxn>
                <a:cxn ang="0">
                  <a:pos x="2748" y="252"/>
                </a:cxn>
                <a:cxn ang="0">
                  <a:pos x="2088" y="252"/>
                </a:cxn>
                <a:cxn ang="0">
                  <a:pos x="1943" y="0"/>
                </a:cxn>
                <a:cxn ang="0">
                  <a:pos x="126" y="0"/>
                </a:cxn>
                <a:cxn ang="0">
                  <a:pos x="108" y="72"/>
                </a:cxn>
              </a:cxnLst>
              <a:rect l="0" t="0" r="r" b="b"/>
              <a:pathLst>
                <a:path w="2748" h="744">
                  <a:moveTo>
                    <a:pt x="108" y="72"/>
                  </a:moveTo>
                  <a:lnTo>
                    <a:pt x="0" y="450"/>
                  </a:lnTo>
                  <a:lnTo>
                    <a:pt x="144" y="540"/>
                  </a:lnTo>
                  <a:lnTo>
                    <a:pt x="2118" y="540"/>
                  </a:lnTo>
                  <a:lnTo>
                    <a:pt x="2118" y="744"/>
                  </a:lnTo>
                  <a:lnTo>
                    <a:pt x="2748" y="744"/>
                  </a:lnTo>
                  <a:lnTo>
                    <a:pt x="2748" y="252"/>
                  </a:lnTo>
                  <a:lnTo>
                    <a:pt x="2088" y="252"/>
                  </a:lnTo>
                  <a:lnTo>
                    <a:pt x="1943" y="0"/>
                  </a:lnTo>
                  <a:lnTo>
                    <a:pt x="126" y="0"/>
                  </a:lnTo>
                  <a:lnTo>
                    <a:pt x="108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00379" name="Picture 27" descr="D:\Oxford\PPT\Shared\ExtraEg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4" y="2489"/>
              <a:ext cx="3704" cy="1302"/>
            </a:xfrm>
            <a:prstGeom prst="rect">
              <a:avLst/>
            </a:prstGeom>
            <a:noFill/>
          </p:spPr>
        </p:pic>
      </p:grpSp>
      <p:grpSp>
        <p:nvGrpSpPr>
          <p:cNvPr id="100385" name="Group 33"/>
          <p:cNvGrpSpPr>
            <a:grpSpLocks/>
          </p:cNvGrpSpPr>
          <p:nvPr/>
        </p:nvGrpSpPr>
        <p:grpSpPr bwMode="auto">
          <a:xfrm>
            <a:off x="2581275" y="1889125"/>
            <a:ext cx="3613150" cy="2179638"/>
            <a:chOff x="1578" y="1374"/>
            <a:chExt cx="2604" cy="1571"/>
          </a:xfrm>
        </p:grpSpPr>
        <p:sp>
          <p:nvSpPr>
            <p:cNvPr id="100384" name="Freeform 32"/>
            <p:cNvSpPr>
              <a:spLocks/>
            </p:cNvSpPr>
            <p:nvPr/>
          </p:nvSpPr>
          <p:spPr bwMode="auto">
            <a:xfrm>
              <a:off x="3432" y="1860"/>
              <a:ext cx="592" cy="892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892"/>
                </a:cxn>
                <a:cxn ang="0">
                  <a:pos x="592" y="340"/>
                </a:cxn>
                <a:cxn ang="0">
                  <a:pos x="100" y="0"/>
                </a:cxn>
              </a:cxnLst>
              <a:rect l="0" t="0" r="r" b="b"/>
              <a:pathLst>
                <a:path w="592" h="892">
                  <a:moveTo>
                    <a:pt x="100" y="0"/>
                  </a:moveTo>
                  <a:lnTo>
                    <a:pt x="0" y="892"/>
                  </a:lnTo>
                  <a:lnTo>
                    <a:pt x="592" y="34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0383" name="Freeform 31"/>
            <p:cNvSpPr>
              <a:spLocks/>
            </p:cNvSpPr>
            <p:nvPr/>
          </p:nvSpPr>
          <p:spPr bwMode="auto">
            <a:xfrm>
              <a:off x="1736" y="1480"/>
              <a:ext cx="1420" cy="1284"/>
            </a:xfrm>
            <a:custGeom>
              <a:avLst/>
              <a:gdLst/>
              <a:ahLst/>
              <a:cxnLst>
                <a:cxn ang="0">
                  <a:pos x="0" y="308"/>
                </a:cxn>
                <a:cxn ang="0">
                  <a:pos x="448" y="1284"/>
                </a:cxn>
                <a:cxn ang="0">
                  <a:pos x="1420" y="0"/>
                </a:cxn>
                <a:cxn ang="0">
                  <a:pos x="0" y="308"/>
                </a:cxn>
              </a:cxnLst>
              <a:rect l="0" t="0" r="r" b="b"/>
              <a:pathLst>
                <a:path w="1420" h="1284">
                  <a:moveTo>
                    <a:pt x="0" y="308"/>
                  </a:moveTo>
                  <a:lnTo>
                    <a:pt x="448" y="1284"/>
                  </a:lnTo>
                  <a:lnTo>
                    <a:pt x="1420" y="0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00382" name="Picture 30" descr="D:\Oxford\PPT\S1_ch11\2.t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8" y="1374"/>
              <a:ext cx="2604" cy="1571"/>
            </a:xfrm>
            <a:prstGeom prst="rect">
              <a:avLst/>
            </a:prstGeom>
            <a:noFill/>
          </p:spPr>
        </p:pic>
      </p:grpSp>
      <p:grpSp>
        <p:nvGrpSpPr>
          <p:cNvPr id="100400" name="Group 48"/>
          <p:cNvGrpSpPr>
            <a:grpSpLocks/>
          </p:cNvGrpSpPr>
          <p:nvPr/>
        </p:nvGrpSpPr>
        <p:grpSpPr bwMode="auto">
          <a:xfrm>
            <a:off x="457200" y="4141788"/>
            <a:ext cx="8305800" cy="1325562"/>
            <a:chOff x="288" y="2609"/>
            <a:chExt cx="5232" cy="835"/>
          </a:xfrm>
        </p:grpSpPr>
        <p:sp>
          <p:nvSpPr>
            <p:cNvPr id="100388" name="Rectangle 36"/>
            <p:cNvSpPr>
              <a:spLocks noChangeArrowheads="1"/>
            </p:cNvSpPr>
            <p:nvPr/>
          </p:nvSpPr>
          <p:spPr bwMode="auto">
            <a:xfrm>
              <a:off x="288" y="2609"/>
              <a:ext cx="523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81000" indent="-381000" algn="l">
                <a:lnSpc>
                  <a:spcPct val="130000"/>
                </a:lnSpc>
              </a:pPr>
              <a:r>
                <a:rPr lang="en-US" altLang="zh-TW"/>
                <a:t>【 ∠</a:t>
              </a:r>
              <a:r>
                <a:rPr lang="en-US" altLang="zh-TW" i="1"/>
                <a:t>ZYX</a:t>
              </a:r>
              <a:r>
                <a:rPr lang="en-US" altLang="zh-TW"/>
                <a:t> = 180</a:t>
              </a:r>
              <a:r>
                <a:rPr lang="en-US" altLang="zh-TW">
                  <a:cs typeface="Times New Roman" pitchFamily="18" charset="0"/>
                </a:rPr>
                <a:t>°</a:t>
              </a:r>
              <a:r>
                <a:rPr lang="en-US" altLang="zh-TW"/>
                <a:t> – 78</a:t>
              </a:r>
              <a:r>
                <a:rPr lang="en-US" altLang="zh-TW">
                  <a:cs typeface="Times New Roman" pitchFamily="18" charset="0"/>
                </a:rPr>
                <a:t>°</a:t>
              </a:r>
              <a:r>
                <a:rPr lang="en-US" altLang="zh-TW"/>
                <a:t> – 40</a:t>
              </a:r>
              <a:r>
                <a:rPr lang="en-US" altLang="zh-TW">
                  <a:cs typeface="Times New Roman" pitchFamily="18" charset="0"/>
                </a:rPr>
                <a:t>°</a:t>
              </a:r>
              <a:r>
                <a:rPr lang="en-US" altLang="zh-TW"/>
                <a:t> = 62</a:t>
              </a:r>
              <a:r>
                <a:rPr lang="en-US" altLang="zh-TW">
                  <a:cs typeface="Times New Roman" pitchFamily="18" charset="0"/>
                </a:rPr>
                <a:t>°, </a:t>
              </a:r>
              <a:r>
                <a:rPr lang="en-US" altLang="zh-TW"/>
                <a:t>∠</a:t>
              </a:r>
              <a:r>
                <a:rPr lang="en-US" altLang="zh-TW" i="1"/>
                <a:t>ZYX</a:t>
              </a:r>
              <a:r>
                <a:rPr lang="en-US" altLang="zh-TW"/>
                <a:t> = ∠</a:t>
              </a:r>
              <a:r>
                <a:rPr lang="en-US" altLang="zh-TW" i="1"/>
                <a:t>CBA</a:t>
              </a:r>
              <a:r>
                <a:rPr lang="en-US" altLang="zh-TW"/>
                <a:t> = 62</a:t>
              </a:r>
              <a:r>
                <a:rPr lang="en-US" altLang="zh-TW">
                  <a:cs typeface="Times New Roman" pitchFamily="18" charset="0"/>
                </a:rPr>
                <a:t>°, </a:t>
              </a:r>
            </a:p>
            <a:p>
              <a:pPr marL="381000" indent="-381000" algn="l">
                <a:lnSpc>
                  <a:spcPct val="130000"/>
                </a:lnSpc>
              </a:pPr>
              <a:r>
                <a:rPr lang="en-US" altLang="zh-TW">
                  <a:cs typeface="Times New Roman" pitchFamily="18" charset="0"/>
                </a:rPr>
                <a:t>	</a:t>
              </a:r>
            </a:p>
          </p:txBody>
        </p:sp>
        <p:graphicFrame>
          <p:nvGraphicFramePr>
            <p:cNvPr id="100396" name="Object 44"/>
            <p:cNvGraphicFramePr>
              <a:graphicFrameLocks noChangeAspect="1"/>
            </p:cNvGraphicFramePr>
            <p:nvPr/>
          </p:nvGraphicFramePr>
          <p:xfrm>
            <a:off x="608" y="2988"/>
            <a:ext cx="896" cy="456"/>
          </p:xfrm>
          <a:graphic>
            <a:graphicData uri="http://schemas.openxmlformats.org/presentationml/2006/ole">
              <p:oleObj spid="_x0000_s100396" name="Equation" r:id="rId7" imgW="1422360" imgH="723600" progId="Equation.3">
                <p:embed/>
              </p:oleObj>
            </a:graphicData>
          </a:graphic>
        </p:graphicFrame>
        <p:sp>
          <p:nvSpPr>
            <p:cNvPr id="100397" name="Rectangle 45"/>
            <p:cNvSpPr>
              <a:spLocks noChangeArrowheads="1"/>
            </p:cNvSpPr>
            <p:nvPr/>
          </p:nvSpPr>
          <p:spPr bwMode="auto">
            <a:xfrm>
              <a:off x="1518" y="3064"/>
              <a:ext cx="1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>
                  <a:cs typeface="Times New Roman" pitchFamily="18" charset="0"/>
                </a:rPr>
                <a:t>,</a:t>
              </a:r>
            </a:p>
          </p:txBody>
        </p:sp>
        <p:graphicFrame>
          <p:nvGraphicFramePr>
            <p:cNvPr id="100398" name="Object 46"/>
            <p:cNvGraphicFramePr>
              <a:graphicFrameLocks noChangeAspect="1"/>
            </p:cNvGraphicFramePr>
            <p:nvPr/>
          </p:nvGraphicFramePr>
          <p:xfrm>
            <a:off x="1712" y="2988"/>
            <a:ext cx="896" cy="456"/>
          </p:xfrm>
          <a:graphic>
            <a:graphicData uri="http://schemas.openxmlformats.org/presentationml/2006/ole">
              <p:oleObj spid="_x0000_s100398" name="Equation" r:id="rId8" imgW="1422360" imgH="723600" progId="Equation.3">
                <p:embed/>
              </p:oleObj>
            </a:graphicData>
          </a:graphic>
        </p:graphicFrame>
        <p:sp>
          <p:nvSpPr>
            <p:cNvPr id="100399" name="Rectangle 47"/>
            <p:cNvSpPr>
              <a:spLocks noChangeArrowheads="1"/>
            </p:cNvSpPr>
            <p:nvPr/>
          </p:nvSpPr>
          <p:spPr bwMode="auto">
            <a:xfrm>
              <a:off x="2598" y="308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/>
                <a:t>】</a:t>
              </a:r>
            </a:p>
          </p:txBody>
        </p:sp>
      </p:grpSp>
      <p:sp>
        <p:nvSpPr>
          <p:cNvPr id="100401" name="Rectangle 49"/>
          <p:cNvSpPr>
            <a:spLocks noChangeArrowheads="1"/>
          </p:cNvSpPr>
          <p:nvPr/>
        </p:nvSpPr>
        <p:spPr bwMode="auto">
          <a:xfrm>
            <a:off x="939800" y="5599113"/>
            <a:ext cx="654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Yes,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ABC</a:t>
            </a:r>
            <a:r>
              <a:rPr lang="en-US" altLang="zh-TW"/>
              <a:t> ~ </a:t>
            </a:r>
            <a:r>
              <a:rPr lang="en-US" altLang="zh-TW">
                <a:sym typeface="Symbol" pitchFamily="18" charset="2"/>
              </a:rPr>
              <a:t>△</a:t>
            </a:r>
            <a:r>
              <a:rPr lang="en-US" altLang="zh-TW" i="1"/>
              <a:t>XYZ  </a:t>
            </a:r>
            <a:r>
              <a:rPr lang="en-US" altLang="zh-TW"/>
              <a:t>(</a:t>
            </a:r>
            <a:r>
              <a:rPr lang="en-US" altLang="zh-TW" i="1"/>
              <a:t>ratio of 2 sides, inc.</a:t>
            </a:r>
            <a:r>
              <a:rPr lang="en-US" altLang="zh-TW"/>
              <a:t>∠). </a:t>
            </a:r>
          </a:p>
        </p:txBody>
      </p:sp>
      <p:sp>
        <p:nvSpPr>
          <p:cNvPr id="100402" name="Line 50"/>
          <p:cNvSpPr>
            <a:spLocks noChangeShapeType="1"/>
          </p:cNvSpPr>
          <p:nvPr/>
        </p:nvSpPr>
        <p:spPr bwMode="auto">
          <a:xfrm>
            <a:off x="1057275" y="6070600"/>
            <a:ext cx="5900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 autoUpdateAnimBg="0"/>
      <p:bldP spid="100401" grpId="0" autoUpdateAnimBg="0"/>
      <p:bldP spid="1004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93" name="Group 21"/>
          <p:cNvGrpSpPr>
            <a:grpSpLocks/>
          </p:cNvGrpSpPr>
          <p:nvPr/>
        </p:nvGrpSpPr>
        <p:grpSpPr bwMode="auto">
          <a:xfrm>
            <a:off x="1201738" y="2333625"/>
            <a:ext cx="5057775" cy="685800"/>
            <a:chOff x="1461" y="1582"/>
            <a:chExt cx="3186" cy="432"/>
          </a:xfrm>
        </p:grpSpPr>
        <p:grpSp>
          <p:nvGrpSpPr>
            <p:cNvPr id="54277" name="Group 5"/>
            <p:cNvGrpSpPr>
              <a:grpSpLocks/>
            </p:cNvGrpSpPr>
            <p:nvPr/>
          </p:nvGrpSpPr>
          <p:grpSpPr bwMode="auto">
            <a:xfrm>
              <a:off x="1461" y="1611"/>
              <a:ext cx="392" cy="392"/>
              <a:chOff x="637" y="987"/>
              <a:chExt cx="392" cy="392"/>
            </a:xfrm>
          </p:grpSpPr>
          <p:sp>
            <p:nvSpPr>
              <p:cNvPr id="54278" name="Oval 6"/>
              <p:cNvSpPr>
                <a:spLocks noChangeArrowheads="1"/>
              </p:cNvSpPr>
              <p:nvPr/>
            </p:nvSpPr>
            <p:spPr bwMode="auto">
              <a:xfrm>
                <a:off x="637" y="987"/>
                <a:ext cx="392" cy="392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279" name="Text Box 7"/>
              <p:cNvSpPr txBox="1">
                <a:spLocks noChangeArrowheads="1"/>
              </p:cNvSpPr>
              <p:nvPr/>
            </p:nvSpPr>
            <p:spPr bwMode="auto">
              <a:xfrm>
                <a:off x="674" y="1011"/>
                <a:ext cx="30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3000" i="1">
                    <a:solidFill>
                      <a:srgbClr val="FFFF99"/>
                    </a:solidFill>
                    <a:latin typeface="Arial Black" pitchFamily="34" charset="0"/>
                  </a:rPr>
                  <a:t>A</a:t>
                </a:r>
              </a:p>
            </p:txBody>
          </p:sp>
        </p:grp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1910" y="1582"/>
              <a:ext cx="2737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TW" sz="3000" i="1">
                  <a:solidFill>
                    <a:srgbClr val="0066FF"/>
                  </a:solidFill>
                  <a:latin typeface="Arial Black" pitchFamily="34" charset="0"/>
                </a:rPr>
                <a:t>Three Angles Equal</a:t>
              </a:r>
            </a:p>
          </p:txBody>
        </p:sp>
      </p:grpSp>
      <p:grpSp>
        <p:nvGrpSpPr>
          <p:cNvPr id="54294" name="Group 22"/>
          <p:cNvGrpSpPr>
            <a:grpSpLocks/>
          </p:cNvGrpSpPr>
          <p:nvPr/>
        </p:nvGrpSpPr>
        <p:grpSpPr bwMode="auto">
          <a:xfrm>
            <a:off x="1201738" y="3359150"/>
            <a:ext cx="6456362" cy="650875"/>
            <a:chOff x="1461" y="2636"/>
            <a:chExt cx="4067" cy="410"/>
          </a:xfrm>
        </p:grpSpPr>
        <p:grpSp>
          <p:nvGrpSpPr>
            <p:cNvPr id="54282" name="Group 10"/>
            <p:cNvGrpSpPr>
              <a:grpSpLocks/>
            </p:cNvGrpSpPr>
            <p:nvPr/>
          </p:nvGrpSpPr>
          <p:grpSpPr bwMode="auto">
            <a:xfrm>
              <a:off x="1461" y="2636"/>
              <a:ext cx="392" cy="392"/>
              <a:chOff x="637" y="987"/>
              <a:chExt cx="392" cy="392"/>
            </a:xfrm>
          </p:grpSpPr>
          <p:sp>
            <p:nvSpPr>
              <p:cNvPr id="54283" name="Oval 11"/>
              <p:cNvSpPr>
                <a:spLocks noChangeArrowheads="1"/>
              </p:cNvSpPr>
              <p:nvPr/>
            </p:nvSpPr>
            <p:spPr bwMode="auto">
              <a:xfrm>
                <a:off x="637" y="987"/>
                <a:ext cx="392" cy="392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284" name="Text Box 12"/>
              <p:cNvSpPr txBox="1">
                <a:spLocks noChangeArrowheads="1"/>
              </p:cNvSpPr>
              <p:nvPr/>
            </p:nvSpPr>
            <p:spPr bwMode="auto">
              <a:xfrm>
                <a:off x="674" y="1011"/>
                <a:ext cx="30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3000" i="1">
                    <a:solidFill>
                      <a:srgbClr val="FFFF99"/>
                    </a:solidFill>
                    <a:latin typeface="Arial Black" pitchFamily="34" charset="0"/>
                  </a:rPr>
                  <a:t>B</a:t>
                </a:r>
              </a:p>
            </p:txBody>
          </p:sp>
        </p:grp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1910" y="2642"/>
              <a:ext cx="36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TW" sz="3000" i="1">
                  <a:solidFill>
                    <a:srgbClr val="0066FF"/>
                  </a:solidFill>
                  <a:latin typeface="Arial Black" pitchFamily="34" charset="0"/>
                </a:rPr>
                <a:t>Three Sides Proportional</a:t>
              </a:r>
            </a:p>
          </p:txBody>
        </p:sp>
      </p:grpSp>
      <p:sp>
        <p:nvSpPr>
          <p:cNvPr id="54286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54287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28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1587500"/>
            <a:ext cx="8077200" cy="42863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100000">
                <a:srgbClr val="33CC33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8000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279400" y="301625"/>
            <a:ext cx="77644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44600" indent="-1244600" algn="l">
              <a:tabLst>
                <a:tab pos="381000" algn="l"/>
              </a:tabLst>
            </a:pPr>
            <a:r>
              <a:rPr lang="en-US" altLang="zh-TW" sz="3500">
                <a:solidFill>
                  <a:srgbClr val="3333FF"/>
                </a:solidFill>
                <a:latin typeface="Arial Black" pitchFamily="34" charset="0"/>
              </a:rPr>
              <a:t>11.4</a:t>
            </a:r>
            <a:r>
              <a:rPr lang="en-US" altLang="zh-TW" sz="3500">
                <a:solidFill>
                  <a:srgbClr val="009900"/>
                </a:solidFill>
                <a:latin typeface="Arial Black" pitchFamily="34" charset="0"/>
              </a:rPr>
              <a:t>	Conditions for Triangles to be Similar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02115ADF-88AF-457B-9E0D-B0EC97F0239A}" type="slidenum">
              <a:rPr lang="en-US" altLang="zh-TW" sz="1400" b="1"/>
              <a:pPr algn="r">
                <a:spcBef>
                  <a:spcPct val="50000"/>
                </a:spcBef>
              </a:pPr>
              <a:t>5</a:t>
            </a:fld>
            <a:r>
              <a:rPr lang="en-US" altLang="zh-TW" sz="1400" b="1"/>
              <a:t>)</a:t>
            </a:r>
          </a:p>
        </p:txBody>
      </p:sp>
      <p:grpSp>
        <p:nvGrpSpPr>
          <p:cNvPr id="54300" name="Group 28"/>
          <p:cNvGrpSpPr>
            <a:grpSpLocks/>
          </p:cNvGrpSpPr>
          <p:nvPr/>
        </p:nvGrpSpPr>
        <p:grpSpPr bwMode="auto">
          <a:xfrm>
            <a:off x="1201738" y="4400550"/>
            <a:ext cx="7002462" cy="1200150"/>
            <a:chOff x="853" y="2884"/>
            <a:chExt cx="4411" cy="756"/>
          </a:xfrm>
        </p:grpSpPr>
        <p:grpSp>
          <p:nvGrpSpPr>
            <p:cNvPr id="54296" name="Group 24"/>
            <p:cNvGrpSpPr>
              <a:grpSpLocks/>
            </p:cNvGrpSpPr>
            <p:nvPr/>
          </p:nvGrpSpPr>
          <p:grpSpPr bwMode="auto">
            <a:xfrm>
              <a:off x="853" y="2884"/>
              <a:ext cx="392" cy="392"/>
              <a:chOff x="637" y="987"/>
              <a:chExt cx="392" cy="392"/>
            </a:xfrm>
          </p:grpSpPr>
          <p:sp>
            <p:nvSpPr>
              <p:cNvPr id="54297" name="Oval 25"/>
              <p:cNvSpPr>
                <a:spLocks noChangeArrowheads="1"/>
              </p:cNvSpPr>
              <p:nvPr/>
            </p:nvSpPr>
            <p:spPr bwMode="auto">
              <a:xfrm>
                <a:off x="637" y="987"/>
                <a:ext cx="392" cy="392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298" name="Text Box 26"/>
              <p:cNvSpPr txBox="1">
                <a:spLocks noChangeArrowheads="1"/>
              </p:cNvSpPr>
              <p:nvPr/>
            </p:nvSpPr>
            <p:spPr bwMode="auto">
              <a:xfrm>
                <a:off x="674" y="1011"/>
                <a:ext cx="30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3000" i="1">
                    <a:solidFill>
                      <a:srgbClr val="FFFF99"/>
                    </a:solidFill>
                    <a:latin typeface="Arial Black" pitchFamily="34" charset="0"/>
                  </a:rPr>
                  <a:t>C</a:t>
                </a:r>
              </a:p>
            </p:txBody>
          </p:sp>
        </p:grpSp>
        <p:sp>
          <p:nvSpPr>
            <p:cNvPr id="54299" name="Text Box 27"/>
            <p:cNvSpPr txBox="1">
              <a:spLocks noChangeArrowheads="1"/>
            </p:cNvSpPr>
            <p:nvPr/>
          </p:nvSpPr>
          <p:spPr bwMode="auto">
            <a:xfrm>
              <a:off x="1302" y="2890"/>
              <a:ext cx="396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TW" sz="3000" i="1">
                  <a:solidFill>
                    <a:srgbClr val="0066FF"/>
                  </a:solidFill>
                  <a:latin typeface="Arial Black" pitchFamily="34" charset="0"/>
                </a:rPr>
                <a:t>Two Sides Proportional and their Included Angle Equal</a:t>
              </a:r>
            </a:p>
          </p:txBody>
        </p:sp>
      </p:grpSp>
      <p:sp>
        <p:nvSpPr>
          <p:cNvPr id="54301" name="Rectangle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30300" y="2336800"/>
            <a:ext cx="5270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302" name="Rectangl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30300" y="3314700"/>
            <a:ext cx="61087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303" name="Rectangle 3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130300" y="4368800"/>
            <a:ext cx="6692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804863" y="1212850"/>
            <a:ext cx="7700962" cy="47672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08050" y="1233488"/>
            <a:ext cx="2900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Congruent Figures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04863" y="5881688"/>
            <a:ext cx="77009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08050" y="1751013"/>
            <a:ext cx="7573963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  <a:buFontTx/>
              <a:buAutoNum type="arabicPeriod"/>
            </a:pPr>
            <a:r>
              <a:rPr lang="en-US" altLang="zh-TW"/>
              <a:t>Two figures having the same shape and the same size are called </a:t>
            </a:r>
            <a:r>
              <a:rPr lang="en-US" altLang="zh-TW" b="1">
                <a:solidFill>
                  <a:srgbClr val="FF6600"/>
                </a:solidFill>
              </a:rPr>
              <a:t>congruent figures</a:t>
            </a:r>
            <a:r>
              <a:rPr lang="en-US" altLang="zh-TW"/>
              <a:t>.</a:t>
            </a:r>
          </a:p>
          <a:p>
            <a:pPr marL="495300" indent="-495300" algn="l">
              <a:lnSpc>
                <a:spcPct val="130000"/>
              </a:lnSpc>
            </a:pPr>
            <a:r>
              <a:rPr lang="en-US" altLang="zh-TW"/>
              <a:t>	E.g. The figures </a:t>
            </a:r>
            <a:r>
              <a:rPr lang="en-US" altLang="zh-TW" i="1"/>
              <a:t>X</a:t>
            </a:r>
            <a:r>
              <a:rPr lang="en-US" altLang="zh-TW"/>
              <a:t> and </a:t>
            </a:r>
            <a:r>
              <a:rPr lang="en-US" altLang="zh-TW" i="1"/>
              <a:t>Y</a:t>
            </a:r>
            <a:r>
              <a:rPr lang="en-US" altLang="zh-TW"/>
              <a:t> as shown are congruent.</a:t>
            </a:r>
          </a:p>
        </p:txBody>
      </p:sp>
      <p:sp>
        <p:nvSpPr>
          <p:cNvPr id="55302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55303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0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3500" y="76200"/>
            <a:ext cx="395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pic>
        <p:nvPicPr>
          <p:cNvPr id="55306" name="Picture 10" descr="D:\Oxford\PPT\Shared\keyconcept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7812" cy="609600"/>
          </a:xfrm>
          <a:prstGeom prst="rect">
            <a:avLst/>
          </a:prstGeom>
          <a:noFill/>
        </p:spPr>
      </p:pic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2F7B2405-8C09-4C02-BEA0-4C2538B3A37B}" type="slidenum">
              <a:rPr lang="en-US" altLang="zh-TW" sz="1400" b="1"/>
              <a:pPr algn="r">
                <a:spcBef>
                  <a:spcPct val="50000"/>
                </a:spcBef>
              </a:pPr>
              <a:t>6</a:t>
            </a:fld>
            <a:r>
              <a:rPr lang="en-US" altLang="zh-TW" sz="1400" b="1"/>
              <a:t>)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3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5864225" y="6292850"/>
            <a:ext cx="1247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b="1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5" action="ppaction://hlinksldjump"/>
              </a:rPr>
              <a:t>Index 11.1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263525" y="12890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A)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908050" y="4733925"/>
            <a:ext cx="74104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 algn="l">
              <a:lnSpc>
                <a:spcPct val="130000"/>
              </a:lnSpc>
            </a:pPr>
            <a:r>
              <a:rPr lang="en-US" altLang="zh-TW"/>
              <a:t>2.	If two figures are congruent, then they will fit exactly on each other.</a:t>
            </a:r>
          </a:p>
        </p:txBody>
      </p:sp>
      <p:grpSp>
        <p:nvGrpSpPr>
          <p:cNvPr id="55320" name="Group 24"/>
          <p:cNvGrpSpPr>
            <a:grpSpLocks/>
          </p:cNvGrpSpPr>
          <p:nvPr/>
        </p:nvGrpSpPr>
        <p:grpSpPr bwMode="auto">
          <a:xfrm>
            <a:off x="2701925" y="3365500"/>
            <a:ext cx="4037013" cy="1244600"/>
            <a:chOff x="1702" y="2120"/>
            <a:chExt cx="2543" cy="784"/>
          </a:xfrm>
        </p:grpSpPr>
        <p:grpSp>
          <p:nvGrpSpPr>
            <p:cNvPr id="55319" name="Group 23"/>
            <p:cNvGrpSpPr>
              <a:grpSpLocks/>
            </p:cNvGrpSpPr>
            <p:nvPr/>
          </p:nvGrpSpPr>
          <p:grpSpPr bwMode="auto">
            <a:xfrm>
              <a:off x="1702" y="2120"/>
              <a:ext cx="1003" cy="784"/>
              <a:chOff x="1702" y="2120"/>
              <a:chExt cx="1003" cy="784"/>
            </a:xfrm>
          </p:grpSpPr>
          <p:sp>
            <p:nvSpPr>
              <p:cNvPr id="55314" name="AutoShape 18"/>
              <p:cNvSpPr>
                <a:spLocks noChangeArrowheads="1"/>
              </p:cNvSpPr>
              <p:nvPr/>
            </p:nvSpPr>
            <p:spPr bwMode="auto">
              <a:xfrm>
                <a:off x="1880" y="2120"/>
                <a:ext cx="825" cy="784"/>
              </a:xfrm>
              <a:prstGeom prst="star5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316" name="Text Box 20"/>
              <p:cNvSpPr txBox="1">
                <a:spLocks noChangeArrowheads="1"/>
              </p:cNvSpPr>
              <p:nvPr/>
            </p:nvSpPr>
            <p:spPr bwMode="auto">
              <a:xfrm>
                <a:off x="1702" y="2474"/>
                <a:ext cx="233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i="1"/>
                  <a:t>X</a:t>
                </a:r>
              </a:p>
            </p:txBody>
          </p:sp>
        </p:grpSp>
        <p:grpSp>
          <p:nvGrpSpPr>
            <p:cNvPr id="55318" name="Group 22"/>
            <p:cNvGrpSpPr>
              <a:grpSpLocks/>
            </p:cNvGrpSpPr>
            <p:nvPr/>
          </p:nvGrpSpPr>
          <p:grpSpPr bwMode="auto">
            <a:xfrm>
              <a:off x="3272" y="2120"/>
              <a:ext cx="973" cy="784"/>
              <a:chOff x="3272" y="2120"/>
              <a:chExt cx="973" cy="784"/>
            </a:xfrm>
          </p:grpSpPr>
          <p:sp>
            <p:nvSpPr>
              <p:cNvPr id="55315" name="AutoShape 19"/>
              <p:cNvSpPr>
                <a:spLocks noChangeArrowheads="1"/>
              </p:cNvSpPr>
              <p:nvPr/>
            </p:nvSpPr>
            <p:spPr bwMode="auto">
              <a:xfrm>
                <a:off x="3272" y="2120"/>
                <a:ext cx="825" cy="784"/>
              </a:xfrm>
              <a:prstGeom prst="star5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317" name="Text Box 21"/>
              <p:cNvSpPr txBox="1">
                <a:spLocks noChangeArrowheads="1"/>
              </p:cNvSpPr>
              <p:nvPr/>
            </p:nvSpPr>
            <p:spPr bwMode="auto">
              <a:xfrm>
                <a:off x="3966" y="2474"/>
                <a:ext cx="279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TW" i="1"/>
                  <a:t>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  <p:bldP spid="5531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JKL_Louis\JKP04_05 牛津初中數學\QuickE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800" y="682625"/>
            <a:ext cx="1733550" cy="646113"/>
          </a:xfrm>
          <a:prstGeom prst="rect">
            <a:avLst/>
          </a:prstGeom>
          <a:noFill/>
        </p:spPr>
      </p:pic>
      <p:pic>
        <p:nvPicPr>
          <p:cNvPr id="56323" name="Picture 3" descr="C:\JKL_Louis\JKP04_05 牛津初中數學\Solu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800" y="3597275"/>
            <a:ext cx="1376363" cy="290513"/>
          </a:xfrm>
          <a:prstGeom prst="rect">
            <a:avLst/>
          </a:prstGeom>
          <a:noFill/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23900" y="1350963"/>
            <a:ext cx="57023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tabLst>
                <a:tab pos="2476500" algn="l"/>
                <a:tab pos="2959100" algn="l"/>
                <a:tab pos="4953000" algn="l"/>
                <a:tab pos="5435600" algn="l"/>
              </a:tabLst>
            </a:pPr>
            <a:r>
              <a:rPr lang="en-US" altLang="zh-TW"/>
              <a:t>The figure on the right shows a symmetric figure with </a:t>
            </a:r>
            <a:r>
              <a:rPr lang="en-US" altLang="zh-TW" i="1"/>
              <a:t>l</a:t>
            </a:r>
            <a:r>
              <a:rPr lang="en-US" altLang="zh-TW"/>
              <a:t> being the axis of symmetry. Find out if there are any congruent figures.</a:t>
            </a:r>
          </a:p>
        </p:txBody>
      </p:sp>
      <p:sp>
        <p:nvSpPr>
          <p:cNvPr id="5632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5632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32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3500" y="76200"/>
            <a:ext cx="395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F6CE1EFC-9ECE-4F76-A4AF-B77BE3244964}" type="slidenum">
              <a:rPr lang="en-US" altLang="zh-TW" sz="1400" b="1"/>
              <a:pPr algn="r">
                <a:spcBef>
                  <a:spcPct val="50000"/>
                </a:spcBef>
              </a:pPr>
              <a:t>7</a:t>
            </a:fld>
            <a:r>
              <a:rPr lang="en-US" altLang="zh-TW" sz="1400" b="1"/>
              <a:t>)</a:t>
            </a:r>
          </a:p>
        </p:txBody>
      </p:sp>
      <p:pic>
        <p:nvPicPr>
          <p:cNvPr id="56339" name="Picture 19" descr="D:\Oxford\PPT\S1_ch11\11A_p172fi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700" y="1206500"/>
            <a:ext cx="2236788" cy="2379663"/>
          </a:xfrm>
          <a:prstGeom prst="rect">
            <a:avLst/>
          </a:prstGeom>
          <a:noFill/>
          <a:effectLst>
            <a:outerShdw dist="53882" dir="2700000" algn="ctr" rotWithShape="0">
              <a:srgbClr val="006699"/>
            </a:outerShdw>
          </a:effectLst>
        </p:spPr>
      </p:pic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952500" y="5407025"/>
            <a:ext cx="54181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/>
              <a:t>Therefore, there are two congruent figures.</a:t>
            </a:r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952500" y="3902075"/>
            <a:ext cx="7924800" cy="1328738"/>
            <a:chOff x="456" y="2458"/>
            <a:chExt cx="4992" cy="837"/>
          </a:xfrm>
        </p:grpSpPr>
        <p:sp>
          <p:nvSpPr>
            <p:cNvPr id="56340" name="Rectangle 20"/>
            <p:cNvSpPr>
              <a:spLocks noChangeArrowheads="1"/>
            </p:cNvSpPr>
            <p:nvPr/>
          </p:nvSpPr>
          <p:spPr bwMode="auto">
            <a:xfrm>
              <a:off x="456" y="2458"/>
              <a:ext cx="4992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55000"/>
                </a:lnSpc>
                <a:spcBef>
                  <a:spcPct val="50000"/>
                </a:spcBef>
              </a:pPr>
              <a:r>
                <a:rPr lang="en-US" altLang="zh-TW"/>
                <a:t>The line </a:t>
              </a:r>
              <a:r>
                <a:rPr lang="en-US" altLang="zh-TW" i="1"/>
                <a:t>l</a:t>
              </a:r>
              <a:r>
                <a:rPr lang="en-US" altLang="zh-TW"/>
                <a:t> divides the figure into 2 congruent figures,</a:t>
              </a:r>
              <a:br>
                <a:rPr lang="en-US" altLang="zh-TW"/>
              </a:br>
              <a:r>
                <a:rPr lang="en-US" altLang="zh-TW"/>
                <a:t>i.e.          and         are congruent figures.</a:t>
              </a:r>
            </a:p>
          </p:txBody>
        </p:sp>
        <p:pic>
          <p:nvPicPr>
            <p:cNvPr id="56342" name="Picture 22" descr="D:\Oxford\PPT\S1_ch11\11A_p172fig0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8" y="2844"/>
              <a:ext cx="297" cy="451"/>
            </a:xfrm>
            <a:prstGeom prst="rect">
              <a:avLst/>
            </a:prstGeom>
            <a:noFill/>
          </p:spPr>
        </p:pic>
        <p:pic>
          <p:nvPicPr>
            <p:cNvPr id="56343" name="Picture 23" descr="D:\Oxford\PPT\S1_ch11\11A_p172fig0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2" y="2854"/>
              <a:ext cx="297" cy="431"/>
            </a:xfrm>
            <a:prstGeom prst="rect">
              <a:avLst/>
            </a:prstGeom>
            <a:noFill/>
          </p:spPr>
        </p:pic>
      </p:grp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2362200" y="5956300"/>
            <a:ext cx="391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1" grpId="0" autoUpdateAnimBg="0"/>
      <p:bldP spid="563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00050" y="1377950"/>
            <a:ext cx="84756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/>
              <a:t>Find out by inspection the congruent figures among the following.</a:t>
            </a:r>
          </a:p>
        </p:txBody>
      </p:sp>
      <p:pic>
        <p:nvPicPr>
          <p:cNvPr id="57347" name="Picture 3" descr="C:\JKL_Louis\JKP04_05 牛津初中數學\Solu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700" y="5294313"/>
            <a:ext cx="1376363" cy="290512"/>
          </a:xfrm>
          <a:prstGeom prst="rect">
            <a:avLst/>
          </a:prstGeom>
          <a:noFill/>
        </p:spPr>
      </p:pic>
      <p:grpSp>
        <p:nvGrpSpPr>
          <p:cNvPr id="57352" name="Group 8"/>
          <p:cNvGrpSpPr>
            <a:grpSpLocks noChangeAspect="1"/>
          </p:cNvGrpSpPr>
          <p:nvPr/>
        </p:nvGrpSpPr>
        <p:grpSpPr bwMode="auto">
          <a:xfrm>
            <a:off x="254000" y="617538"/>
            <a:ext cx="2357438" cy="828675"/>
            <a:chOff x="-68" y="301"/>
            <a:chExt cx="3704" cy="1302"/>
          </a:xfrm>
        </p:grpSpPr>
        <p:sp>
          <p:nvSpPr>
            <p:cNvPr id="57353" name="Freeform 9"/>
            <p:cNvSpPr>
              <a:spLocks noChangeAspect="1"/>
            </p:cNvSpPr>
            <p:nvPr/>
          </p:nvSpPr>
          <p:spPr bwMode="auto">
            <a:xfrm>
              <a:off x="792" y="776"/>
              <a:ext cx="2740" cy="696"/>
            </a:xfrm>
            <a:custGeom>
              <a:avLst/>
              <a:gdLst/>
              <a:ahLst/>
              <a:cxnLst>
                <a:cxn ang="0">
                  <a:pos x="100" y="36"/>
                </a:cxn>
                <a:cxn ang="0">
                  <a:pos x="0" y="316"/>
                </a:cxn>
                <a:cxn ang="0">
                  <a:pos x="96" y="484"/>
                </a:cxn>
                <a:cxn ang="0">
                  <a:pos x="1612" y="524"/>
                </a:cxn>
                <a:cxn ang="0">
                  <a:pos x="2108" y="540"/>
                </a:cxn>
                <a:cxn ang="0">
                  <a:pos x="2108" y="696"/>
                </a:cxn>
                <a:cxn ang="0">
                  <a:pos x="2740" y="692"/>
                </a:cxn>
                <a:cxn ang="0">
                  <a:pos x="2732" y="212"/>
                </a:cxn>
                <a:cxn ang="0">
                  <a:pos x="2140" y="204"/>
                </a:cxn>
                <a:cxn ang="0">
                  <a:pos x="1904" y="0"/>
                </a:cxn>
                <a:cxn ang="0">
                  <a:pos x="100" y="36"/>
                </a:cxn>
              </a:cxnLst>
              <a:rect l="0" t="0" r="r" b="b"/>
              <a:pathLst>
                <a:path w="2740" h="696">
                  <a:moveTo>
                    <a:pt x="100" y="36"/>
                  </a:moveTo>
                  <a:lnTo>
                    <a:pt x="0" y="316"/>
                  </a:lnTo>
                  <a:lnTo>
                    <a:pt x="96" y="484"/>
                  </a:lnTo>
                  <a:lnTo>
                    <a:pt x="1612" y="524"/>
                  </a:lnTo>
                  <a:lnTo>
                    <a:pt x="2108" y="540"/>
                  </a:lnTo>
                  <a:lnTo>
                    <a:pt x="2108" y="696"/>
                  </a:lnTo>
                  <a:lnTo>
                    <a:pt x="2740" y="692"/>
                  </a:lnTo>
                  <a:lnTo>
                    <a:pt x="2732" y="212"/>
                  </a:lnTo>
                  <a:lnTo>
                    <a:pt x="2140" y="204"/>
                  </a:lnTo>
                  <a:lnTo>
                    <a:pt x="1904" y="0"/>
                  </a:lnTo>
                  <a:lnTo>
                    <a:pt x="100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57354" name="Picture 10" descr="D:\Oxford\PPT\Shared\ExtraEg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01"/>
              <a:ext cx="3704" cy="1302"/>
            </a:xfrm>
            <a:prstGeom prst="rect">
              <a:avLst/>
            </a:prstGeom>
            <a:noFill/>
          </p:spPr>
        </p:pic>
      </p:grp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7064375" y="5734050"/>
            <a:ext cx="19224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Key Concept 11.1.1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57357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5735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7359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tint val="41176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63500" y="76200"/>
            <a:ext cx="395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8C3AFC0B-FCF2-4133-B841-D0AF7EE6D26F}" type="slidenum">
              <a:rPr lang="en-US" altLang="zh-TW" sz="1400" b="1"/>
              <a:pPr algn="r">
                <a:spcBef>
                  <a:spcPct val="50000"/>
                </a:spcBef>
              </a:pPr>
              <a:t>8</a:t>
            </a:fld>
            <a:r>
              <a:rPr lang="en-US" altLang="zh-TW" sz="1400" b="1"/>
              <a:t>)</a:t>
            </a:r>
          </a:p>
        </p:txBody>
      </p:sp>
      <p:grpSp>
        <p:nvGrpSpPr>
          <p:cNvPr id="57387" name="Group 43"/>
          <p:cNvGrpSpPr>
            <a:grpSpLocks/>
          </p:cNvGrpSpPr>
          <p:nvPr/>
        </p:nvGrpSpPr>
        <p:grpSpPr bwMode="auto">
          <a:xfrm>
            <a:off x="577850" y="2022475"/>
            <a:ext cx="7766050" cy="2981325"/>
            <a:chOff x="364" y="1274"/>
            <a:chExt cx="4892" cy="1878"/>
          </a:xfrm>
        </p:grpSpPr>
        <p:sp>
          <p:nvSpPr>
            <p:cNvPr id="57365" name="AutoShape 21"/>
            <p:cNvSpPr>
              <a:spLocks noChangeArrowheads="1"/>
            </p:cNvSpPr>
            <p:nvPr/>
          </p:nvSpPr>
          <p:spPr bwMode="auto">
            <a:xfrm>
              <a:off x="560" y="1446"/>
              <a:ext cx="814" cy="704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66" name="AutoShape 22"/>
            <p:cNvSpPr>
              <a:spLocks noChangeArrowheads="1"/>
            </p:cNvSpPr>
            <p:nvPr/>
          </p:nvSpPr>
          <p:spPr bwMode="auto">
            <a:xfrm>
              <a:off x="4784" y="2588"/>
              <a:ext cx="472" cy="408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67" name="AutoShape 23"/>
            <p:cNvSpPr>
              <a:spLocks noChangeArrowheads="1"/>
            </p:cNvSpPr>
            <p:nvPr/>
          </p:nvSpPr>
          <p:spPr bwMode="auto">
            <a:xfrm>
              <a:off x="3491" y="1450"/>
              <a:ext cx="696" cy="696"/>
            </a:xfrm>
            <a:prstGeom prst="flowChartMagneticTap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68" name="AutoShape 24"/>
            <p:cNvSpPr>
              <a:spLocks noChangeArrowheads="1"/>
            </p:cNvSpPr>
            <p:nvPr/>
          </p:nvSpPr>
          <p:spPr bwMode="auto">
            <a:xfrm rot="5400000">
              <a:off x="2040" y="2444"/>
              <a:ext cx="696" cy="696"/>
            </a:xfrm>
            <a:prstGeom prst="flowChartMagneticTap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69" name="AutoShape 25"/>
            <p:cNvSpPr>
              <a:spLocks noChangeArrowheads="1"/>
            </p:cNvSpPr>
            <p:nvPr/>
          </p:nvSpPr>
          <p:spPr bwMode="auto">
            <a:xfrm>
              <a:off x="1944" y="1556"/>
              <a:ext cx="976" cy="484"/>
            </a:xfrm>
            <a:prstGeom prst="diamond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70" name="AutoShape 26"/>
            <p:cNvSpPr>
              <a:spLocks noChangeArrowheads="1"/>
            </p:cNvSpPr>
            <p:nvPr/>
          </p:nvSpPr>
          <p:spPr bwMode="auto">
            <a:xfrm rot="5400000">
              <a:off x="4512" y="1556"/>
              <a:ext cx="976" cy="484"/>
            </a:xfrm>
            <a:prstGeom prst="diamond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71" name="AutoShape 27"/>
            <p:cNvSpPr>
              <a:spLocks noChangeArrowheads="1"/>
            </p:cNvSpPr>
            <p:nvPr/>
          </p:nvSpPr>
          <p:spPr bwMode="auto">
            <a:xfrm>
              <a:off x="768" y="2640"/>
              <a:ext cx="504" cy="504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72" name="AutoShape 28"/>
            <p:cNvSpPr>
              <a:spLocks noChangeArrowheads="1"/>
            </p:cNvSpPr>
            <p:nvPr/>
          </p:nvSpPr>
          <p:spPr bwMode="auto">
            <a:xfrm rot="5400000" flipH="1">
              <a:off x="3400" y="2432"/>
              <a:ext cx="720" cy="72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73" name="Text Box 29"/>
            <p:cNvSpPr txBox="1">
              <a:spLocks noChangeArrowheads="1"/>
            </p:cNvSpPr>
            <p:nvPr/>
          </p:nvSpPr>
          <p:spPr bwMode="auto">
            <a:xfrm>
              <a:off x="364" y="1274"/>
              <a:ext cx="25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b="1"/>
                <a:t>A</a:t>
              </a:r>
            </a:p>
          </p:txBody>
        </p:sp>
        <p:sp>
          <p:nvSpPr>
            <p:cNvPr id="57374" name="Text Box 30"/>
            <p:cNvSpPr txBox="1">
              <a:spLocks noChangeArrowheads="1"/>
            </p:cNvSpPr>
            <p:nvPr/>
          </p:nvSpPr>
          <p:spPr bwMode="auto">
            <a:xfrm>
              <a:off x="1737" y="1274"/>
              <a:ext cx="244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b="1"/>
                <a:t>B</a:t>
              </a:r>
            </a:p>
          </p:txBody>
        </p:sp>
        <p:sp>
          <p:nvSpPr>
            <p:cNvPr id="57375" name="Text Box 31"/>
            <p:cNvSpPr txBox="1">
              <a:spLocks noChangeArrowheads="1"/>
            </p:cNvSpPr>
            <p:nvPr/>
          </p:nvSpPr>
          <p:spPr bwMode="auto">
            <a:xfrm>
              <a:off x="3148" y="1274"/>
              <a:ext cx="25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b="1"/>
                <a:t>C</a:t>
              </a:r>
            </a:p>
          </p:txBody>
        </p:sp>
        <p:sp>
          <p:nvSpPr>
            <p:cNvPr id="57376" name="Text Box 32"/>
            <p:cNvSpPr txBox="1">
              <a:spLocks noChangeArrowheads="1"/>
            </p:cNvSpPr>
            <p:nvPr/>
          </p:nvSpPr>
          <p:spPr bwMode="auto">
            <a:xfrm>
              <a:off x="4452" y="1274"/>
              <a:ext cx="25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b="1"/>
                <a:t>D</a:t>
              </a:r>
            </a:p>
          </p:txBody>
        </p:sp>
        <p:sp>
          <p:nvSpPr>
            <p:cNvPr id="57377" name="Text Box 33"/>
            <p:cNvSpPr txBox="1">
              <a:spLocks noChangeArrowheads="1"/>
            </p:cNvSpPr>
            <p:nvPr/>
          </p:nvSpPr>
          <p:spPr bwMode="auto">
            <a:xfrm>
              <a:off x="369" y="2370"/>
              <a:ext cx="244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b="1"/>
                <a:t>E</a:t>
              </a:r>
            </a:p>
          </p:txBody>
        </p:sp>
        <p:sp>
          <p:nvSpPr>
            <p:cNvPr id="57378" name="Text Box 34"/>
            <p:cNvSpPr txBox="1">
              <a:spLocks noChangeArrowheads="1"/>
            </p:cNvSpPr>
            <p:nvPr/>
          </p:nvSpPr>
          <p:spPr bwMode="auto">
            <a:xfrm>
              <a:off x="1743" y="2370"/>
              <a:ext cx="233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b="1"/>
                <a:t>F</a:t>
              </a:r>
            </a:p>
          </p:txBody>
        </p:sp>
        <p:sp>
          <p:nvSpPr>
            <p:cNvPr id="57379" name="Text Box 35"/>
            <p:cNvSpPr txBox="1">
              <a:spLocks noChangeArrowheads="1"/>
            </p:cNvSpPr>
            <p:nvPr/>
          </p:nvSpPr>
          <p:spPr bwMode="auto">
            <a:xfrm>
              <a:off x="3143" y="2370"/>
              <a:ext cx="26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b="1"/>
                <a:t>G</a:t>
              </a:r>
            </a:p>
          </p:txBody>
        </p:sp>
        <p:sp>
          <p:nvSpPr>
            <p:cNvPr id="57380" name="Text Box 36"/>
            <p:cNvSpPr txBox="1">
              <a:spLocks noChangeArrowheads="1"/>
            </p:cNvSpPr>
            <p:nvPr/>
          </p:nvSpPr>
          <p:spPr bwMode="auto">
            <a:xfrm>
              <a:off x="4447" y="2370"/>
              <a:ext cx="26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b="1"/>
                <a:t>H</a:t>
              </a:r>
            </a:p>
          </p:txBody>
        </p:sp>
      </p:grp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606425" y="5591175"/>
            <a:ext cx="9207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 b="1"/>
              <a:t>B</a:t>
            </a:r>
            <a:r>
              <a:rPr lang="en-US" altLang="zh-TW"/>
              <a:t>, </a:t>
            </a:r>
            <a:r>
              <a:rPr lang="en-US" altLang="zh-TW" b="1"/>
              <a:t>D</a:t>
            </a:r>
            <a:r>
              <a:rPr lang="en-US" altLang="zh-TW"/>
              <a:t> ;</a:t>
            </a: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1393825" y="5591175"/>
            <a:ext cx="7429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TW" b="1"/>
              <a:t>C</a:t>
            </a:r>
            <a:r>
              <a:rPr lang="en-US" altLang="zh-TW"/>
              <a:t>, </a:t>
            </a:r>
            <a:r>
              <a:rPr lang="en-US" altLang="zh-TW" b="1"/>
              <a:t>F</a:t>
            </a:r>
            <a:endParaRPr lang="en-US" altLang="zh-TW"/>
          </a:p>
        </p:txBody>
      </p:sp>
      <p:sp>
        <p:nvSpPr>
          <p:cNvPr id="57386" name="Line 42"/>
          <p:cNvSpPr>
            <a:spLocks noChangeShapeType="1"/>
          </p:cNvSpPr>
          <p:nvPr/>
        </p:nvSpPr>
        <p:spPr bwMode="auto">
          <a:xfrm>
            <a:off x="635000" y="6159500"/>
            <a:ext cx="177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utoUpdateAnimBg="0"/>
      <p:bldP spid="57382" grpId="0" autoUpdateAnimBg="0"/>
      <p:bldP spid="57383" grpId="0" autoUpdateAnimBg="0"/>
      <p:bldP spid="573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804863" y="1212850"/>
            <a:ext cx="7700962" cy="3268663"/>
          </a:xfrm>
          <a:prstGeom prst="rect">
            <a:avLst/>
          </a:prstGeom>
          <a:solidFill>
            <a:srgbClr val="D5FF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908050" y="1233488"/>
            <a:ext cx="46529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30000"/>
              </a:lnSpc>
            </a:pPr>
            <a:r>
              <a:rPr lang="en-US" altLang="zh-TW">
                <a:latin typeface="Arial" pitchFamily="34" charset="0"/>
              </a:rPr>
              <a:t>Transformation and Congruence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04863" y="4446588"/>
            <a:ext cx="7700962" cy="249237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D5FF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908050" y="1751013"/>
            <a:ext cx="75739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algn="l">
              <a:lnSpc>
                <a:spcPct val="150000"/>
              </a:lnSpc>
            </a:pPr>
            <a:r>
              <a:rPr lang="en-US" altLang="zh-TW"/>
              <a:t>‧	When a figure is translated, rotated or reflected, the image produced is congruent to the original figure. When a figure is enlarged or reduced, the image produced will </a:t>
            </a:r>
            <a:r>
              <a:rPr lang="en-US" altLang="zh-TW" b="1" u="sng"/>
              <a:t>NOT</a:t>
            </a:r>
            <a:r>
              <a:rPr lang="en-US" altLang="zh-TW"/>
              <a:t> be congruent to the original one.</a:t>
            </a:r>
          </a:p>
        </p:txBody>
      </p:sp>
      <p:sp>
        <p:nvSpPr>
          <p:cNvPr id="58374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8750" y="6289675"/>
            <a:ext cx="765175" cy="427038"/>
          </a:xfrm>
          <a:prstGeom prst="actionButtonBlank">
            <a:avLst/>
          </a:prstGeom>
          <a:gradFill rotWithShape="0">
            <a:gsLst>
              <a:gs pos="0">
                <a:srgbClr val="00CC99"/>
              </a:gs>
              <a:gs pos="50000">
                <a:srgbClr val="00CC99">
                  <a:gamma/>
                  <a:tint val="54118"/>
                  <a:invGamma/>
                </a:srgbClr>
              </a:gs>
              <a:gs pos="100000">
                <a:srgbClr val="00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500">
                <a:solidFill>
                  <a:srgbClr val="003399"/>
                </a:solidFill>
                <a:latin typeface="Arial Black" pitchFamily="34" charset="0"/>
              </a:rPr>
              <a:t>Index</a:t>
            </a:r>
          </a:p>
        </p:txBody>
      </p:sp>
      <p:sp>
        <p:nvSpPr>
          <p:cNvPr id="5837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54875" y="6291263"/>
            <a:ext cx="427038" cy="42703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837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6289675"/>
            <a:ext cx="427037" cy="427038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54118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63500" y="76200"/>
            <a:ext cx="395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673100" algn="l"/>
              </a:tabLst>
            </a:pPr>
            <a:r>
              <a:rPr lang="en-US" altLang="zh-TW" sz="1600">
                <a:solidFill>
                  <a:srgbClr val="3333FF"/>
                </a:solidFill>
                <a:latin typeface="Arial Black" pitchFamily="34" charset="0"/>
              </a:rPr>
              <a:t>11.1</a:t>
            </a:r>
            <a:r>
              <a:rPr lang="en-US" altLang="zh-TW" sz="1600">
                <a:solidFill>
                  <a:srgbClr val="009900"/>
                </a:solidFill>
                <a:latin typeface="Arial Black" pitchFamily="34" charset="0"/>
              </a:rPr>
              <a:t>	The Meaning of Congruence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7807325" y="873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400" b="1"/>
              <a:t>1B_Ch11(</a:t>
            </a:r>
            <a:fld id="{E69AF91E-F631-4E8F-B596-5D288F90E1DB}" type="slidenum">
              <a:rPr lang="en-US" altLang="zh-TW" sz="1400" b="1"/>
              <a:pPr algn="r">
                <a:spcBef>
                  <a:spcPct val="50000"/>
                </a:spcBef>
              </a:pPr>
              <a:t>9</a:t>
            </a:fld>
            <a:r>
              <a:rPr lang="en-US" altLang="zh-TW" sz="1400" b="1"/>
              <a:t>)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3268663" y="631825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i="1">
                <a:solidFill>
                  <a:schemeClr val="hlink"/>
                </a:solidFill>
                <a:hlinkClick r:id="rId2" action="ppaction://hlinksldjump"/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3" action="ppaction://hlinksldjump"/>
              </a:rPr>
              <a:t>Example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864225" y="6292850"/>
            <a:ext cx="12477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Monotype Sorts" pitchFamily="2" charset="2"/>
              <a:buChar char="+"/>
            </a:pPr>
            <a:r>
              <a:rPr lang="en-US" altLang="zh-TW" sz="1500" b="1" i="1">
                <a:solidFill>
                  <a:schemeClr val="hlink"/>
                </a:solidFill>
              </a:rPr>
              <a:t> </a:t>
            </a:r>
            <a:r>
              <a:rPr lang="en-US" altLang="zh-TW" sz="1500" b="1" i="1">
                <a:solidFill>
                  <a:schemeClr val="hlink"/>
                </a:solidFill>
                <a:hlinkClick r:id="rId4" action="ppaction://hlinksldjump"/>
              </a:rPr>
              <a:t>Index 11.1</a:t>
            </a:r>
            <a:endParaRPr lang="en-US" altLang="zh-TW" sz="1500" b="1" i="1">
              <a:solidFill>
                <a:schemeClr val="hlink"/>
              </a:solidFill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63525" y="128905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00"/>
                </a:solidFill>
                <a:latin typeface="Arial" pitchFamily="34" charset="0"/>
              </a:rPr>
              <a:t>B)</a:t>
            </a:r>
          </a:p>
        </p:txBody>
      </p:sp>
      <p:pic>
        <p:nvPicPr>
          <p:cNvPr id="58391" name="Picture 23" descr="D:\Oxford\PPT\Shared\keyconcept2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528638"/>
            <a:ext cx="2811462" cy="60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utoUpdateAnimBg="0"/>
    </p:bldLst>
  </p:timing>
</p:sld>
</file>

<file path=ppt/theme/theme1.xml><?xml version="1.0" encoding="utf-8"?>
<a:theme xmlns:a="http://schemas.openxmlformats.org/drawingml/2006/main" name="預設簡報設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CC0099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495300" marR="0" indent="-4953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495300" marR="0" indent="-4953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1890</Words>
  <Application>Microsoft Office PowerPoint</Application>
  <PresentationFormat>On-screen Show (4:3)</PresentationFormat>
  <Paragraphs>576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Times New Roman</vt:lpstr>
      <vt:lpstr>新細明體</vt:lpstr>
      <vt:lpstr>Arial Black</vt:lpstr>
      <vt:lpstr>Arial</vt:lpstr>
      <vt:lpstr>Monotype Sorts</vt:lpstr>
      <vt:lpstr>CPlantin-Roman</vt:lpstr>
      <vt:lpstr>Symbol</vt:lpstr>
      <vt:lpstr>Wingdings</vt:lpstr>
      <vt:lpstr>預設簡報設計</vt:lpstr>
      <vt:lpstr>Microsoft 方程式編輯器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Joyful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Louis</dc:creator>
  <cp:lastModifiedBy>Delwar</cp:lastModifiedBy>
  <cp:revision>2098</cp:revision>
  <dcterms:created xsi:type="dcterms:W3CDTF">2004-11-26T04:16:20Z</dcterms:created>
  <dcterms:modified xsi:type="dcterms:W3CDTF">2012-07-31T12:33:29Z</dcterms:modified>
</cp:coreProperties>
</file>