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77" r:id="rId3"/>
    <p:sldId id="284" r:id="rId4"/>
    <p:sldId id="279" r:id="rId5"/>
    <p:sldId id="280" r:id="rId6"/>
    <p:sldId id="281" r:id="rId7"/>
    <p:sldId id="282" r:id="rId8"/>
    <p:sldId id="283" r:id="rId9"/>
    <p:sldId id="293" r:id="rId10"/>
    <p:sldId id="294" r:id="rId11"/>
    <p:sldId id="295" r:id="rId12"/>
    <p:sldId id="2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0929"/>
  </p:normalViewPr>
  <p:slideViewPr>
    <p:cSldViewPr>
      <p:cViewPr varScale="1">
        <p:scale>
          <a:sx n="73" d="100"/>
          <a:sy n="73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6" y="-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AC6EFB-FBCE-446E-98B5-3B0DEE3AF8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E249C-CCF1-461C-9994-33F4B1F5F9BF}" type="slidenum">
              <a:rPr lang="en-US"/>
              <a:pPr/>
              <a:t>1</a:t>
            </a:fld>
            <a:endParaRPr lang="en-US"/>
          </a:p>
        </p:txBody>
      </p:sp>
      <p:sp>
        <p:nvSpPr>
          <p:cNvPr id="983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7502C-7EAC-4EB0-A1BF-B9A08E6FFB1C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897BF-03E9-4620-A9DC-B521BE2A9C03}" type="slidenum">
              <a:rPr lang="en-US"/>
              <a:pPr/>
              <a:t>11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309A6-8F50-4387-B75A-AE1EE4DB8223}" type="slidenum">
              <a:rPr lang="en-US"/>
              <a:pPr/>
              <a:t>12</a:t>
            </a:fld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2E431-DA9F-47A1-BC9E-9B941795B0D9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B4606-E205-40B8-A18A-57C86BC62D7A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1A203-77BE-4CB6-B354-3321845F325C}" type="slidenum">
              <a:rPr lang="en-US"/>
              <a:pPr/>
              <a:t>4</a:t>
            </a:fld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47EE2-4166-455C-9788-83E74B7A9BCF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ED00E-276D-4E09-8C72-B873738DC2C4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C24D3-E9FC-4D19-880D-5A07B08BA5EE}" type="slidenum">
              <a:rPr lang="en-US"/>
              <a:pPr/>
              <a:t>7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2B9B2-ABC3-4308-AD04-A986EEAF803D}" type="slidenum">
              <a:rPr lang="en-US"/>
              <a:pPr/>
              <a:t>8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0D811-AE97-4297-93A2-AC1B7027A15C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E655-02A3-4FEE-8A38-6145FF028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CFE97-04B4-4647-94E2-285082C3B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CD123-FF91-44CD-90F7-7964C28B0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F3821-483A-4EAE-A359-6F37BEA12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5C00C-B165-472D-AE43-9AAA47302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8492C-7FA2-44B5-9C76-B37DA883E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7881-A019-4380-A318-C7C3D7AEC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FE7BD-1FC0-4816-BCB3-BE983AA36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BE76B-863A-4213-AABE-7F9427174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E53A3-0E39-4B32-900C-99AEFD995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CA5DA-1662-46C9-9411-12C0A043A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D1817F-1C3A-4585-A77C-4792A7C75C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838200" y="22098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Trigonometry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Trig Identities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/>
              <a:t>Pythagorean</a:t>
            </a:r>
          </a:p>
        </p:txBody>
      </p:sp>
      <p:graphicFrame>
        <p:nvGraphicFramePr>
          <p:cNvPr id="106496" name="Object 0"/>
          <p:cNvGraphicFramePr>
            <a:graphicFrameLocks noChangeAspect="1"/>
          </p:cNvGraphicFramePr>
          <p:nvPr/>
        </p:nvGraphicFramePr>
        <p:xfrm>
          <a:off x="609600" y="2590800"/>
          <a:ext cx="3581400" cy="717550"/>
        </p:xfrm>
        <a:graphic>
          <a:graphicData uri="http://schemas.openxmlformats.org/presentationml/2006/ole">
            <p:oleObj spid="_x0000_s106496" name="Equation" r:id="rId4" imgW="1143000" imgH="228600" progId="Equation.3">
              <p:embed/>
            </p:oleObj>
          </a:graphicData>
        </a:graphic>
      </p:graphicFrame>
      <p:graphicFrame>
        <p:nvGraphicFramePr>
          <p:cNvPr id="106497" name="Object 1"/>
          <p:cNvGraphicFramePr>
            <a:graphicFrameLocks noChangeAspect="1"/>
          </p:cNvGraphicFramePr>
          <p:nvPr/>
        </p:nvGraphicFramePr>
        <p:xfrm>
          <a:off x="609600" y="3733800"/>
          <a:ext cx="3657600" cy="715963"/>
        </p:xfrm>
        <a:graphic>
          <a:graphicData uri="http://schemas.openxmlformats.org/presentationml/2006/ole">
            <p:oleObj spid="_x0000_s106497" name="Equation" r:id="rId5" imgW="1168200" imgH="228600" progId="Equation.3">
              <p:embed/>
            </p:oleObj>
          </a:graphicData>
        </a:graphic>
      </p:graphicFrame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609600" y="4724400"/>
          <a:ext cx="3657600" cy="757238"/>
        </p:xfrm>
        <a:graphic>
          <a:graphicData uri="http://schemas.openxmlformats.org/presentationml/2006/ole">
            <p:oleObj spid="_x0000_s106498" name="Equation" r:id="rId6" imgW="1143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Trig Identities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/>
              <a:t>Double Angle</a:t>
            </a:r>
          </a:p>
        </p:txBody>
      </p:sp>
      <p:graphicFrame>
        <p:nvGraphicFramePr>
          <p:cNvPr id="107520" name="Object 1024"/>
          <p:cNvGraphicFramePr>
            <a:graphicFrameLocks noChangeAspect="1"/>
          </p:cNvGraphicFramePr>
          <p:nvPr/>
        </p:nvGraphicFramePr>
        <p:xfrm>
          <a:off x="990600" y="2819400"/>
          <a:ext cx="3733800" cy="574675"/>
        </p:xfrm>
        <a:graphic>
          <a:graphicData uri="http://schemas.openxmlformats.org/presentationml/2006/ole">
            <p:oleObj spid="_x0000_s107520" name="Equation" r:id="rId4" imgW="1307880" imgH="203040" progId="Equation.3">
              <p:embed/>
            </p:oleObj>
          </a:graphicData>
        </a:graphic>
      </p:graphicFrame>
      <p:graphicFrame>
        <p:nvGraphicFramePr>
          <p:cNvPr id="107521" name="Object 1025"/>
          <p:cNvGraphicFramePr>
            <a:graphicFrameLocks noChangeAspect="1"/>
          </p:cNvGraphicFramePr>
          <p:nvPr/>
        </p:nvGraphicFramePr>
        <p:xfrm>
          <a:off x="990600" y="3657600"/>
          <a:ext cx="4038600" cy="2019300"/>
        </p:xfrm>
        <a:graphic>
          <a:graphicData uri="http://schemas.openxmlformats.org/presentationml/2006/ole">
            <p:oleObj spid="_x0000_s107521" name="Equation" r:id="rId5" imgW="147312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Inverse Trig Functions</a:t>
            </a:r>
          </a:p>
        </p:txBody>
      </p:sp>
      <p:grpSp>
        <p:nvGrpSpPr>
          <p:cNvPr id="66588" name="Group 28"/>
          <p:cNvGrpSpPr>
            <a:grpSpLocks/>
          </p:cNvGrpSpPr>
          <p:nvPr/>
        </p:nvGrpSpPr>
        <p:grpSpPr bwMode="auto">
          <a:xfrm>
            <a:off x="609600" y="2133600"/>
            <a:ext cx="7524750" cy="603250"/>
            <a:chOff x="384" y="1344"/>
            <a:chExt cx="4740" cy="380"/>
          </a:xfrm>
        </p:grpSpPr>
        <p:sp>
          <p:nvSpPr>
            <p:cNvPr id="66565" name="Text Box 5"/>
            <p:cNvSpPr txBox="1">
              <a:spLocks noChangeArrowheads="1"/>
            </p:cNvSpPr>
            <p:nvPr/>
          </p:nvSpPr>
          <p:spPr bwMode="auto">
            <a:xfrm>
              <a:off x="2688" y="1344"/>
              <a:ext cx="22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is equivalent to </a:t>
              </a:r>
            </a:p>
          </p:txBody>
        </p:sp>
        <p:graphicFrame>
          <p:nvGraphicFramePr>
            <p:cNvPr id="66580" name="Object 20"/>
            <p:cNvGraphicFramePr>
              <a:graphicFrameLocks noChangeAspect="1"/>
            </p:cNvGraphicFramePr>
            <p:nvPr/>
          </p:nvGraphicFramePr>
          <p:xfrm>
            <a:off x="384" y="1344"/>
            <a:ext cx="2304" cy="380"/>
          </p:xfrm>
          <a:graphic>
            <a:graphicData uri="http://schemas.openxmlformats.org/presentationml/2006/ole">
              <p:oleObj spid="_x0000_s66580" name="Equation" r:id="rId4" imgW="1384200" imgH="228600" progId="Equation.3">
                <p:embed/>
              </p:oleObj>
            </a:graphicData>
          </a:graphic>
        </p:graphicFrame>
        <p:graphicFrame>
          <p:nvGraphicFramePr>
            <p:cNvPr id="66581" name="Object 21"/>
            <p:cNvGraphicFramePr>
              <a:graphicFrameLocks noChangeAspect="1"/>
            </p:cNvGraphicFramePr>
            <p:nvPr/>
          </p:nvGraphicFramePr>
          <p:xfrm>
            <a:off x="4116" y="1361"/>
            <a:ext cx="1008" cy="336"/>
          </p:xfrm>
          <a:graphic>
            <a:graphicData uri="http://schemas.openxmlformats.org/presentationml/2006/ole">
              <p:oleObj spid="_x0000_s66581" name="Equation" r:id="rId5" imgW="609480" imgH="203040" progId="Equation.3">
                <p:embed/>
              </p:oleObj>
            </a:graphicData>
          </a:graphic>
        </p:graphicFrame>
      </p:grpSp>
      <p:grpSp>
        <p:nvGrpSpPr>
          <p:cNvPr id="66589" name="Group 29"/>
          <p:cNvGrpSpPr>
            <a:grpSpLocks/>
          </p:cNvGrpSpPr>
          <p:nvPr/>
        </p:nvGrpSpPr>
        <p:grpSpPr bwMode="auto">
          <a:xfrm>
            <a:off x="533400" y="3352800"/>
            <a:ext cx="7621588" cy="603250"/>
            <a:chOff x="336" y="2640"/>
            <a:chExt cx="4801" cy="380"/>
          </a:xfrm>
        </p:grpSpPr>
        <p:sp>
          <p:nvSpPr>
            <p:cNvPr id="66584" name="Text Box 24"/>
            <p:cNvSpPr txBox="1">
              <a:spLocks noChangeArrowheads="1"/>
            </p:cNvSpPr>
            <p:nvPr/>
          </p:nvSpPr>
          <p:spPr bwMode="auto">
            <a:xfrm>
              <a:off x="2661" y="2640"/>
              <a:ext cx="22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is equivalent to </a:t>
              </a:r>
            </a:p>
          </p:txBody>
        </p:sp>
        <p:graphicFrame>
          <p:nvGraphicFramePr>
            <p:cNvPr id="66585" name="Object 25"/>
            <p:cNvGraphicFramePr>
              <a:graphicFrameLocks noChangeAspect="1"/>
            </p:cNvGraphicFramePr>
            <p:nvPr/>
          </p:nvGraphicFramePr>
          <p:xfrm>
            <a:off x="336" y="2640"/>
            <a:ext cx="2346" cy="380"/>
          </p:xfrm>
          <a:graphic>
            <a:graphicData uri="http://schemas.openxmlformats.org/presentationml/2006/ole">
              <p:oleObj spid="_x0000_s66585" name="Equation" r:id="rId6" imgW="1409400" imgH="228600" progId="Equation.3">
                <p:embed/>
              </p:oleObj>
            </a:graphicData>
          </a:graphic>
        </p:graphicFrame>
        <p:graphicFrame>
          <p:nvGraphicFramePr>
            <p:cNvPr id="66586" name="Object 26"/>
            <p:cNvGraphicFramePr>
              <a:graphicFrameLocks noChangeAspect="1"/>
            </p:cNvGraphicFramePr>
            <p:nvPr/>
          </p:nvGraphicFramePr>
          <p:xfrm>
            <a:off x="4108" y="2712"/>
            <a:ext cx="1029" cy="273"/>
          </p:xfrm>
          <a:graphic>
            <a:graphicData uri="http://schemas.openxmlformats.org/presentationml/2006/ole">
              <p:oleObj spid="_x0000_s66586" name="Equation" r:id="rId7" imgW="6220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Trig Functions - Definitions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25603" name="Equation" r:id="rId4" imgW="114120" imgH="215640" progId="Equation.3">
              <p:embed/>
            </p:oleObj>
          </a:graphicData>
        </a:graphic>
      </p:graphicFrame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3810000" y="1752600"/>
            <a:ext cx="4419600" cy="2057400"/>
            <a:chOff x="2976" y="1104"/>
            <a:chExt cx="2784" cy="1296"/>
          </a:xfrm>
        </p:grpSpPr>
        <p:grpSp>
          <p:nvGrpSpPr>
            <p:cNvPr id="25614" name="Group 14"/>
            <p:cNvGrpSpPr>
              <a:grpSpLocks/>
            </p:cNvGrpSpPr>
            <p:nvPr/>
          </p:nvGrpSpPr>
          <p:grpSpPr bwMode="auto">
            <a:xfrm>
              <a:off x="3520" y="1104"/>
              <a:ext cx="2240" cy="990"/>
              <a:chOff x="3520" y="1104"/>
              <a:chExt cx="2240" cy="990"/>
            </a:xfrm>
          </p:grpSpPr>
          <p:sp>
            <p:nvSpPr>
              <p:cNvPr id="25604" name="Rectangle 4"/>
              <p:cNvSpPr>
                <a:spLocks noChangeArrowheads="1"/>
              </p:cNvSpPr>
              <p:nvPr/>
            </p:nvSpPr>
            <p:spPr bwMode="auto">
              <a:xfrm>
                <a:off x="3520" y="1869"/>
                <a:ext cx="176" cy="2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06" name="AutoShape 6"/>
              <p:cNvSpPr>
                <a:spLocks noChangeArrowheads="1"/>
              </p:cNvSpPr>
              <p:nvPr/>
            </p:nvSpPr>
            <p:spPr bwMode="auto">
              <a:xfrm>
                <a:off x="3520" y="1104"/>
                <a:ext cx="2240" cy="99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4752" y="1776"/>
              <a:ext cx="31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sym typeface="Symbol" pitchFamily="18" charset="2"/>
                </a:rPr>
                <a:t></a:t>
              </a:r>
              <a:endParaRPr lang="en-US" b="1" i="1"/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2976" y="1392"/>
              <a:ext cx="53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/>
                <a:t>opp</a:t>
              </a:r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4176" y="2112"/>
              <a:ext cx="60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/>
                <a:t>adj</a:t>
              </a: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4512" y="1152"/>
              <a:ext cx="62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/>
                <a:t>hyp</a:t>
              </a:r>
            </a:p>
          </p:txBody>
        </p:sp>
      </p:grp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744538" y="3335338"/>
          <a:ext cx="2246312" cy="1250950"/>
        </p:xfrm>
        <a:graphic>
          <a:graphicData uri="http://schemas.openxmlformats.org/presentationml/2006/ole">
            <p:oleObj spid="_x0000_s25611" name="Equation" r:id="rId5" imgW="774360" imgH="431640" progId="Equation.3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744538" y="1963738"/>
          <a:ext cx="2092325" cy="1184275"/>
        </p:xfrm>
        <a:graphic>
          <a:graphicData uri="http://schemas.openxmlformats.org/presentationml/2006/ole">
            <p:oleObj spid="_x0000_s25612" name="Equation" r:id="rId6" imgW="761760" imgH="431640" progId="Equation.3">
              <p:embed/>
            </p:oleObj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685800" y="4859338"/>
          <a:ext cx="2209800" cy="1233487"/>
        </p:xfrm>
        <a:graphic>
          <a:graphicData uri="http://schemas.openxmlformats.org/presentationml/2006/ole">
            <p:oleObj spid="_x0000_s25613" name="Equation" r:id="rId7" imgW="774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Trig Functions - Definitions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39939" name="Equation" r:id="rId4" imgW="114120" imgH="215640" progId="Equation.3">
              <p:embed/>
            </p:oleObj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744538" y="3335338"/>
          <a:ext cx="2246312" cy="1250950"/>
        </p:xfrm>
        <a:graphic>
          <a:graphicData uri="http://schemas.openxmlformats.org/presentationml/2006/ole">
            <p:oleObj spid="_x0000_s39948" name="Equation" r:id="rId5" imgW="774360" imgH="431640" progId="Equation.3">
              <p:embed/>
            </p:oleObj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742950" y="1885950"/>
          <a:ext cx="2247900" cy="1273175"/>
        </p:xfrm>
        <a:graphic>
          <a:graphicData uri="http://schemas.openxmlformats.org/presentationml/2006/ole">
            <p:oleObj spid="_x0000_s39949" name="Equation" r:id="rId6" imgW="761760" imgH="431640" progId="Equation.3">
              <p:embed/>
            </p:oleObj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4665663" y="4783138"/>
          <a:ext cx="2173287" cy="1231900"/>
        </p:xfrm>
        <a:graphic>
          <a:graphicData uri="http://schemas.openxmlformats.org/presentationml/2006/ole">
            <p:oleObj spid="_x0000_s39950" name="Equation" r:id="rId7" imgW="761760" imgH="431640" progId="Equation.3">
              <p:embed/>
            </p:oleObj>
          </a:graphicData>
        </a:graphic>
      </p:graphicFrame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4572000" y="1752600"/>
          <a:ext cx="2228850" cy="1263650"/>
        </p:xfrm>
        <a:graphic>
          <a:graphicData uri="http://schemas.openxmlformats.org/presentationml/2006/ole">
            <p:oleObj spid="_x0000_s39951" name="Equation" r:id="rId8" imgW="761760" imgH="431640" progId="Equation.3">
              <p:embed/>
            </p:oleObj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4554538" y="3259138"/>
          <a:ext cx="2246312" cy="1250950"/>
        </p:xfrm>
        <a:graphic>
          <a:graphicData uri="http://schemas.openxmlformats.org/presentationml/2006/ole">
            <p:oleObj spid="_x0000_s39952" name="Equation" r:id="rId9" imgW="774360" imgH="431640" progId="Equation.3">
              <p:embed/>
            </p:oleObj>
          </a:graphicData>
        </a:graphic>
      </p:graphicFrame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762000" y="4859338"/>
          <a:ext cx="2209800" cy="1233487"/>
        </p:xfrm>
        <a:graphic>
          <a:graphicData uri="http://schemas.openxmlformats.org/presentationml/2006/ole">
            <p:oleObj spid="_x0000_s39953" name="Equation" r:id="rId10" imgW="774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/>
              <a:t>Trig Functions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Signs by quadrants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590800" y="2667000"/>
            <a:ext cx="3657600" cy="3657600"/>
            <a:chOff x="1632" y="1680"/>
            <a:chExt cx="2304" cy="2304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2736" y="168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 rot="5400000" flipH="1" flipV="1">
              <a:off x="2784" y="1536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0" y="3352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all functions positive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295400" y="3352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/>
              <a:t>sin, csc</a:t>
            </a:r>
            <a:r>
              <a:rPr lang="en-US" sz="2800"/>
              <a:t>  positive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447800" y="47244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/>
              <a:t>tan, cot</a:t>
            </a:r>
            <a:r>
              <a:rPr lang="en-US" sz="2800"/>
              <a:t>  positive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572000" y="47244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/>
              <a:t>cos, sec</a:t>
            </a:r>
            <a:r>
              <a:rPr lang="en-US" sz="2800"/>
              <a:t>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utoUpdateAnimBg="0"/>
      <p:bldP spid="29704" grpId="0" autoUpdateAnimBg="0"/>
      <p:bldP spid="29705" grpId="0" autoUpdateAnimBg="0"/>
      <p:bldP spid="2970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Special Angles - Triangles</a:t>
            </a:r>
          </a:p>
        </p:txBody>
      </p: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3124200" y="1371600"/>
            <a:ext cx="2590800" cy="1981200"/>
            <a:chOff x="1584" y="960"/>
            <a:chExt cx="1632" cy="1248"/>
          </a:xfrm>
        </p:grpSpPr>
        <p:grpSp>
          <p:nvGrpSpPr>
            <p:cNvPr id="31748" name="Group 4"/>
            <p:cNvGrpSpPr>
              <a:grpSpLocks/>
            </p:cNvGrpSpPr>
            <p:nvPr/>
          </p:nvGrpSpPr>
          <p:grpSpPr bwMode="auto">
            <a:xfrm>
              <a:off x="1825" y="960"/>
              <a:ext cx="1391" cy="972"/>
              <a:chOff x="1680" y="1152"/>
              <a:chExt cx="1920" cy="1440"/>
            </a:xfrm>
          </p:grpSpPr>
          <p:sp>
            <p:nvSpPr>
              <p:cNvPr id="31749" name="AutoShape 5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1920" cy="144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50" name="Line 6"/>
              <p:cNvSpPr>
                <a:spLocks noChangeShapeType="1"/>
              </p:cNvSpPr>
              <p:nvPr/>
            </p:nvSpPr>
            <p:spPr bwMode="auto">
              <a:xfrm>
                <a:off x="1680" y="230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51" name="Line 7"/>
              <p:cNvSpPr>
                <a:spLocks noChangeShapeType="1"/>
              </p:cNvSpPr>
              <p:nvPr/>
            </p:nvSpPr>
            <p:spPr bwMode="auto">
              <a:xfrm rot="5400000">
                <a:off x="1824" y="244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31752" name="Object 8"/>
            <p:cNvGraphicFramePr>
              <a:graphicFrameLocks noChangeAspect="1"/>
            </p:cNvGraphicFramePr>
            <p:nvPr/>
          </p:nvGraphicFramePr>
          <p:xfrm>
            <a:off x="2208" y="1632"/>
            <a:ext cx="712" cy="337"/>
          </p:xfrm>
          <a:graphic>
            <a:graphicData uri="http://schemas.openxmlformats.org/presentationml/2006/ole">
              <p:oleObj spid="_x0000_s31752" name="Equation" r:id="rId4" imgW="596880" imgH="304560" progId="Equation.3">
                <p:embed/>
              </p:oleObj>
            </a:graphicData>
          </a:graphic>
        </p:graphicFrame>
        <p:graphicFrame>
          <p:nvGraphicFramePr>
            <p:cNvPr id="31753" name="Object 9"/>
            <p:cNvGraphicFramePr>
              <a:graphicFrameLocks noChangeAspect="1"/>
            </p:cNvGraphicFramePr>
            <p:nvPr/>
          </p:nvGraphicFramePr>
          <p:xfrm>
            <a:off x="1872" y="1152"/>
            <a:ext cx="268" cy="210"/>
          </p:xfrm>
          <a:graphic>
            <a:graphicData uri="http://schemas.openxmlformats.org/presentationml/2006/ole">
              <p:oleObj spid="_x0000_s31753" name="Equation" r:id="rId5" imgW="241200" imgH="203040" progId="Equation.3">
                <p:embed/>
              </p:oleObj>
            </a:graphicData>
          </a:graphic>
        </p:graphicFrame>
        <p:graphicFrame>
          <p:nvGraphicFramePr>
            <p:cNvPr id="31754" name="Object 10"/>
            <p:cNvGraphicFramePr>
              <a:graphicFrameLocks noChangeAspect="1"/>
            </p:cNvGraphicFramePr>
            <p:nvPr/>
          </p:nvGraphicFramePr>
          <p:xfrm>
            <a:off x="1584" y="1344"/>
            <a:ext cx="139" cy="187"/>
          </p:xfrm>
          <a:graphic>
            <a:graphicData uri="http://schemas.openxmlformats.org/presentationml/2006/ole">
              <p:oleObj spid="_x0000_s31754" name="Equation" r:id="rId6" imgW="114120" imgH="164880" progId="Equation.3">
                <p:embed/>
              </p:oleObj>
            </a:graphicData>
          </a:graphic>
        </p:graphicFrame>
        <p:graphicFrame>
          <p:nvGraphicFramePr>
            <p:cNvPr id="31755" name="Object 11"/>
            <p:cNvGraphicFramePr>
              <a:graphicFrameLocks noChangeAspect="1"/>
            </p:cNvGraphicFramePr>
            <p:nvPr/>
          </p:nvGraphicFramePr>
          <p:xfrm>
            <a:off x="2413" y="1997"/>
            <a:ext cx="156" cy="211"/>
          </p:xfrm>
          <a:graphic>
            <a:graphicData uri="http://schemas.openxmlformats.org/presentationml/2006/ole">
              <p:oleObj spid="_x0000_s31755" name="Equation" r:id="rId7" imgW="114120" imgH="164880" progId="Equation.3">
                <p:embed/>
              </p:oleObj>
            </a:graphicData>
          </a:graphic>
        </p:graphicFrame>
        <p:graphicFrame>
          <p:nvGraphicFramePr>
            <p:cNvPr id="31756" name="Object 12"/>
            <p:cNvGraphicFramePr>
              <a:graphicFrameLocks noChangeAspect="1"/>
            </p:cNvGraphicFramePr>
            <p:nvPr/>
          </p:nvGraphicFramePr>
          <p:xfrm>
            <a:off x="2496" y="1200"/>
            <a:ext cx="306" cy="255"/>
          </p:xfrm>
          <a:graphic>
            <a:graphicData uri="http://schemas.openxmlformats.org/presentationml/2006/ole">
              <p:oleObj spid="_x0000_s31756" name="Equation" r:id="rId8" imgW="241200" imgH="215640" progId="Equation.3">
                <p:embed/>
              </p:oleObj>
            </a:graphicData>
          </a:graphic>
        </p:graphicFrame>
      </p:grpSp>
      <p:grpSp>
        <p:nvGrpSpPr>
          <p:cNvPr id="31764" name="Group 20"/>
          <p:cNvGrpSpPr>
            <a:grpSpLocks/>
          </p:cNvGrpSpPr>
          <p:nvPr/>
        </p:nvGrpSpPr>
        <p:grpSpPr bwMode="auto">
          <a:xfrm>
            <a:off x="328613" y="3886200"/>
            <a:ext cx="3395662" cy="1606550"/>
            <a:chOff x="207" y="2448"/>
            <a:chExt cx="2139" cy="1012"/>
          </a:xfrm>
        </p:grpSpPr>
        <p:graphicFrame>
          <p:nvGraphicFramePr>
            <p:cNvPr id="31758" name="Object 14"/>
            <p:cNvGraphicFramePr>
              <a:graphicFrameLocks noChangeAspect="1"/>
            </p:cNvGraphicFramePr>
            <p:nvPr/>
          </p:nvGraphicFramePr>
          <p:xfrm>
            <a:off x="207" y="2821"/>
            <a:ext cx="2139" cy="639"/>
          </p:xfrm>
          <a:graphic>
            <a:graphicData uri="http://schemas.openxmlformats.org/presentationml/2006/ole">
              <p:oleObj spid="_x0000_s31758" name="Equation" r:id="rId9" imgW="1244520" imgH="368280" progId="Equation.3">
                <p:embed/>
              </p:oleObj>
            </a:graphicData>
          </a:graphic>
        </p:graphicFrame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240" y="2448"/>
              <a:ext cx="19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example:</a:t>
              </a:r>
            </a:p>
          </p:txBody>
        </p:sp>
      </p:grp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3765550" y="4402138"/>
          <a:ext cx="2908300" cy="1073150"/>
        </p:xfrm>
        <a:graphic>
          <a:graphicData uri="http://schemas.openxmlformats.org/presentationml/2006/ole">
            <p:oleObj spid="_x0000_s31760" name="Equation" r:id="rId10" imgW="1066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Special Angles - Triangles</a:t>
            </a:r>
          </a:p>
        </p:txBody>
      </p: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2209800" y="1524000"/>
            <a:ext cx="4572000" cy="2057400"/>
            <a:chOff x="768" y="1084"/>
            <a:chExt cx="3910" cy="1632"/>
          </a:xfrm>
        </p:grpSpPr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>
              <a:off x="1014" y="1084"/>
              <a:ext cx="3664" cy="127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1014" y="2160"/>
              <a:ext cx="234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/>
          </p:nvGraphicFramePr>
          <p:xfrm>
            <a:off x="2592" y="1872"/>
            <a:ext cx="968" cy="482"/>
          </p:xfrm>
          <a:graphic>
            <a:graphicData uri="http://schemas.openxmlformats.org/presentationml/2006/ole">
              <p:oleObj spid="_x0000_s33798" name="Equation" r:id="rId4" imgW="596880" imgH="304560" progId="Equation.3">
                <p:embed/>
              </p:oleObj>
            </a:graphicData>
          </a:graphic>
        </p:graphicFrame>
        <p:graphicFrame>
          <p:nvGraphicFramePr>
            <p:cNvPr id="33799" name="Object 7"/>
            <p:cNvGraphicFramePr>
              <a:graphicFrameLocks noChangeAspect="1"/>
            </p:cNvGraphicFramePr>
            <p:nvPr/>
          </p:nvGraphicFramePr>
          <p:xfrm>
            <a:off x="999" y="1266"/>
            <a:ext cx="921" cy="459"/>
          </p:xfrm>
          <a:graphic>
            <a:graphicData uri="http://schemas.openxmlformats.org/presentationml/2006/ole">
              <p:oleObj spid="_x0000_s33799" name="Equation" r:id="rId5" imgW="596880" imgH="304560" progId="Equation.3">
                <p:embed/>
              </p:oleObj>
            </a:graphicData>
          </a:graphic>
        </p:graphicFrame>
        <p:graphicFrame>
          <p:nvGraphicFramePr>
            <p:cNvPr id="33800" name="Object 8"/>
            <p:cNvGraphicFramePr>
              <a:graphicFrameLocks noChangeAspect="1"/>
            </p:cNvGraphicFramePr>
            <p:nvPr/>
          </p:nvGraphicFramePr>
          <p:xfrm>
            <a:off x="2592" y="1296"/>
            <a:ext cx="206" cy="265"/>
          </p:xfrm>
          <a:graphic>
            <a:graphicData uri="http://schemas.openxmlformats.org/presentationml/2006/ole">
              <p:oleObj spid="_x0000_s33800" name="Equation" r:id="rId6" imgW="126720" imgH="164880" progId="Equation.3">
                <p:embed/>
              </p:oleObj>
            </a:graphicData>
          </a:graphic>
        </p:graphicFrame>
        <p:graphicFrame>
          <p:nvGraphicFramePr>
            <p:cNvPr id="33801" name="Object 9"/>
            <p:cNvGraphicFramePr>
              <a:graphicFrameLocks noChangeAspect="1"/>
            </p:cNvGraphicFramePr>
            <p:nvPr/>
          </p:nvGraphicFramePr>
          <p:xfrm>
            <a:off x="768" y="1632"/>
            <a:ext cx="169" cy="243"/>
          </p:xfrm>
          <a:graphic>
            <a:graphicData uri="http://schemas.openxmlformats.org/presentationml/2006/ole">
              <p:oleObj spid="_x0000_s33801" name="Equation" r:id="rId7" imgW="114120" imgH="164880" progId="Equation.3">
                <p:embed/>
              </p:oleObj>
            </a:graphicData>
          </a:graphic>
        </p:graphicFrame>
        <p:graphicFrame>
          <p:nvGraphicFramePr>
            <p:cNvPr id="33802" name="Object 10"/>
            <p:cNvGraphicFramePr>
              <a:graphicFrameLocks noChangeAspect="1"/>
            </p:cNvGraphicFramePr>
            <p:nvPr/>
          </p:nvGraphicFramePr>
          <p:xfrm>
            <a:off x="2208" y="2400"/>
            <a:ext cx="336" cy="316"/>
          </p:xfrm>
          <a:graphic>
            <a:graphicData uri="http://schemas.openxmlformats.org/presentationml/2006/ole">
              <p:oleObj spid="_x0000_s33802" name="Equation" r:id="rId8" imgW="241200" imgH="228600" progId="Equation.3">
                <p:embed/>
              </p:oleObj>
            </a:graphicData>
          </a:graphic>
        </p:graphicFrame>
      </p:grp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990600" y="3870325"/>
          <a:ext cx="2271713" cy="1104900"/>
        </p:xfrm>
        <a:graphic>
          <a:graphicData uri="http://schemas.openxmlformats.org/presentationml/2006/ole">
            <p:oleObj spid="_x0000_s33803" name="Equation" r:id="rId9" imgW="888840" imgH="431640" progId="Equation.3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3429000" y="3810000"/>
          <a:ext cx="860425" cy="1101725"/>
        </p:xfrm>
        <a:graphic>
          <a:graphicData uri="http://schemas.openxmlformats.org/presentationml/2006/ole">
            <p:oleObj spid="_x0000_s33804" name="Equation" r:id="rId10" imgW="317160" imgH="406080" progId="Equation.3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914400" y="4937125"/>
          <a:ext cx="2271713" cy="1103313"/>
        </p:xfrm>
        <a:graphic>
          <a:graphicData uri="http://schemas.openxmlformats.org/presentationml/2006/ole">
            <p:oleObj spid="_x0000_s33806" name="Equation" r:id="rId11" imgW="888840" imgH="431640" progId="Equation.3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3276600" y="4800600"/>
          <a:ext cx="2305050" cy="1239838"/>
        </p:xfrm>
        <a:graphic>
          <a:graphicData uri="http://schemas.openxmlformats.org/presentationml/2006/ole">
            <p:oleObj spid="_x0000_s33807" name="Equation" r:id="rId12" imgW="850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r>
              <a:rPr lang="en-US" sz="4000"/>
              <a:t>Special Angles - Unit Circle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57200" y="3962400"/>
          <a:ext cx="2390775" cy="963613"/>
        </p:xfrm>
        <a:graphic>
          <a:graphicData uri="http://schemas.openxmlformats.org/presentationml/2006/ole">
            <p:oleObj spid="_x0000_s35843" name="Equation" r:id="rId4" imgW="1002960" imgH="406080" progId="Equation.3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971800" y="3810000"/>
          <a:ext cx="1433513" cy="1154113"/>
        </p:xfrm>
        <a:graphic>
          <a:graphicData uri="http://schemas.openxmlformats.org/presentationml/2006/ole">
            <p:oleObj spid="_x0000_s35853" name="Equation" r:id="rId5" imgW="596880" imgH="482400" progId="Equation.3">
              <p:embed/>
            </p:oleObj>
          </a:graphicData>
        </a:graphic>
      </p:graphicFrame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4876800" y="1295400"/>
            <a:ext cx="3581400" cy="2971800"/>
            <a:chOff x="576" y="816"/>
            <a:chExt cx="2640" cy="2160"/>
          </a:xfrm>
        </p:grpSpPr>
        <p:graphicFrame>
          <p:nvGraphicFramePr>
            <p:cNvPr id="35845" name="Object 5"/>
            <p:cNvGraphicFramePr>
              <a:graphicFrameLocks noChangeAspect="1"/>
            </p:cNvGraphicFramePr>
            <p:nvPr/>
          </p:nvGraphicFramePr>
          <p:xfrm>
            <a:off x="1824" y="816"/>
            <a:ext cx="816" cy="477"/>
          </p:xfrm>
          <a:graphic>
            <a:graphicData uri="http://schemas.openxmlformats.org/presentationml/2006/ole">
              <p:oleObj spid="_x0000_s35845" name="Equation" r:id="rId6" imgW="787320" imgH="431640" progId="Equation.3">
                <p:embed/>
              </p:oleObj>
            </a:graphicData>
          </a:graphic>
        </p:graphicFrame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912" y="1680"/>
              <a:ext cx="54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/>
                <a:t>r=1</a:t>
              </a:r>
            </a:p>
          </p:txBody>
        </p:sp>
        <p:grpSp>
          <p:nvGrpSpPr>
            <p:cNvPr id="35848" name="Group 8"/>
            <p:cNvGrpSpPr>
              <a:grpSpLocks/>
            </p:cNvGrpSpPr>
            <p:nvPr/>
          </p:nvGrpSpPr>
          <p:grpSpPr bwMode="auto">
            <a:xfrm>
              <a:off x="576" y="1142"/>
              <a:ext cx="1711" cy="1834"/>
              <a:chOff x="384" y="1200"/>
              <a:chExt cx="2544" cy="2544"/>
            </a:xfrm>
          </p:grpSpPr>
          <p:sp>
            <p:nvSpPr>
              <p:cNvPr id="35849" name="Line 9"/>
              <p:cNvSpPr>
                <a:spLocks noChangeShapeType="1"/>
              </p:cNvSpPr>
              <p:nvPr/>
            </p:nvSpPr>
            <p:spPr bwMode="auto">
              <a:xfrm>
                <a:off x="384" y="2448"/>
                <a:ext cx="25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0" name="Oval 10"/>
              <p:cNvSpPr>
                <a:spLocks noChangeArrowheads="1"/>
              </p:cNvSpPr>
              <p:nvPr/>
            </p:nvSpPr>
            <p:spPr bwMode="auto">
              <a:xfrm>
                <a:off x="384" y="1200"/>
                <a:ext cx="2544" cy="25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1" name="Line 11"/>
              <p:cNvSpPr>
                <a:spLocks noChangeShapeType="1"/>
              </p:cNvSpPr>
              <p:nvPr/>
            </p:nvSpPr>
            <p:spPr bwMode="auto">
              <a:xfrm rot="5400000">
                <a:off x="408" y="2472"/>
                <a:ext cx="25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2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576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1485" y="1736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5855" name="Object 15"/>
            <p:cNvGraphicFramePr>
              <a:graphicFrameLocks noChangeAspect="1"/>
            </p:cNvGraphicFramePr>
            <p:nvPr/>
          </p:nvGraphicFramePr>
          <p:xfrm>
            <a:off x="2352" y="1440"/>
            <a:ext cx="864" cy="489"/>
          </p:xfrm>
          <a:graphic>
            <a:graphicData uri="http://schemas.openxmlformats.org/presentationml/2006/ole">
              <p:oleObj spid="_x0000_s35855" name="Equation" r:id="rId7" imgW="787320" imgH="419040" progId="Equation.3">
                <p:embed/>
              </p:oleObj>
            </a:graphicData>
          </a:graphic>
        </p:graphicFrame>
      </p:grpSp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457200" y="5181600"/>
          <a:ext cx="2300288" cy="963613"/>
        </p:xfrm>
        <a:graphic>
          <a:graphicData uri="http://schemas.openxmlformats.org/presentationml/2006/ole">
            <p:oleObj spid="_x0000_s35857" name="Equation" r:id="rId8" imgW="965160" imgH="406080" progId="Equation.3">
              <p:embed/>
            </p:oleObj>
          </a:graphicData>
        </a:graphic>
      </p:graphicFrame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2819400" y="5029200"/>
          <a:ext cx="3171825" cy="1487488"/>
        </p:xfrm>
        <a:graphic>
          <a:graphicData uri="http://schemas.openxmlformats.org/presentationml/2006/ole">
            <p:oleObj spid="_x0000_s35858" name="Equation" r:id="rId9" imgW="132048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Special Angles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For the angles 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33400" y="2514600"/>
          <a:ext cx="4038600" cy="565150"/>
        </p:xfrm>
        <a:graphic>
          <a:graphicData uri="http://schemas.openxmlformats.org/presentationml/2006/ole">
            <p:oleObj spid="_x0000_s36868" name="Equation" r:id="rId4" imgW="2171520" imgH="304560" progId="Equation.3">
              <p:embed/>
            </p:oleObj>
          </a:graphicData>
        </a:graphic>
      </p:graphicFrame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381000" y="4495800"/>
            <a:ext cx="1752600" cy="1481138"/>
            <a:chOff x="240" y="2832"/>
            <a:chExt cx="1104" cy="933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240" y="2832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example:</a:t>
              </a:r>
            </a:p>
          </p:txBody>
        </p:sp>
        <p:graphicFrame>
          <p:nvGraphicFramePr>
            <p:cNvPr id="36871" name="Object 7"/>
            <p:cNvGraphicFramePr>
              <a:graphicFrameLocks noChangeAspect="1"/>
            </p:cNvGraphicFramePr>
            <p:nvPr/>
          </p:nvGraphicFramePr>
          <p:xfrm>
            <a:off x="288" y="3168"/>
            <a:ext cx="672" cy="597"/>
          </p:xfrm>
          <a:graphic>
            <a:graphicData uri="http://schemas.openxmlformats.org/presentationml/2006/ole">
              <p:oleObj spid="_x0000_s36871" name="Equation" r:id="rId5" imgW="457200" imgH="406080" progId="Equation.3">
                <p:embed/>
              </p:oleObj>
            </a:graphicData>
          </a:graphic>
        </p:graphicFrame>
      </p:grp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600200" y="4953000"/>
          <a:ext cx="1219200" cy="1001713"/>
        </p:xfrm>
        <a:graphic>
          <a:graphicData uri="http://schemas.openxmlformats.org/presentationml/2006/ole">
            <p:oleObj spid="_x0000_s36872" name="Equation" r:id="rId6" imgW="495000" imgH="40608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819400" y="4953000"/>
          <a:ext cx="1657350" cy="1063625"/>
        </p:xfrm>
        <a:graphic>
          <a:graphicData uri="http://schemas.openxmlformats.org/presentationml/2006/ole">
            <p:oleObj spid="_x0000_s36873" name="Equation" r:id="rId7" imgW="672840" imgH="431640" progId="Equation.3">
              <p:embed/>
            </p:oleObj>
          </a:graphicData>
        </a:graphic>
      </p:graphicFrame>
      <p:grpSp>
        <p:nvGrpSpPr>
          <p:cNvPr id="36891" name="Group 27"/>
          <p:cNvGrpSpPr>
            <a:grpSpLocks/>
          </p:cNvGrpSpPr>
          <p:nvPr/>
        </p:nvGrpSpPr>
        <p:grpSpPr bwMode="auto">
          <a:xfrm>
            <a:off x="381000" y="1143000"/>
            <a:ext cx="8763000" cy="3032125"/>
            <a:chOff x="240" y="720"/>
            <a:chExt cx="5520" cy="1910"/>
          </a:xfrm>
        </p:grpSpPr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240" y="2112"/>
              <a:ext cx="51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Use the unit circle points (1,0), (0,1), (-1,0) and (0,-1) or look at the graphs for the trig functions</a:t>
              </a:r>
            </a:p>
          </p:txBody>
        </p:sp>
        <p:grpSp>
          <p:nvGrpSpPr>
            <p:cNvPr id="36890" name="Group 26"/>
            <p:cNvGrpSpPr>
              <a:grpSpLocks/>
            </p:cNvGrpSpPr>
            <p:nvPr/>
          </p:nvGrpSpPr>
          <p:grpSpPr bwMode="auto">
            <a:xfrm>
              <a:off x="3792" y="720"/>
              <a:ext cx="1968" cy="1335"/>
              <a:chOff x="3648" y="672"/>
              <a:chExt cx="1968" cy="1335"/>
            </a:xfrm>
          </p:grpSpPr>
          <p:sp>
            <p:nvSpPr>
              <p:cNvPr id="36877" name="Text Box 13"/>
              <p:cNvSpPr txBox="1">
                <a:spLocks noChangeArrowheads="1"/>
              </p:cNvSpPr>
              <p:nvPr/>
            </p:nvSpPr>
            <p:spPr bwMode="auto">
              <a:xfrm>
                <a:off x="4272" y="1056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1" i="1"/>
                  <a:t>r = 1</a:t>
                </a:r>
              </a:p>
            </p:txBody>
          </p:sp>
          <p:grpSp>
            <p:nvGrpSpPr>
              <p:cNvPr id="36885" name="Group 21"/>
              <p:cNvGrpSpPr>
                <a:grpSpLocks/>
              </p:cNvGrpSpPr>
              <p:nvPr/>
            </p:nvGrpSpPr>
            <p:grpSpPr bwMode="auto">
              <a:xfrm>
                <a:off x="4080" y="912"/>
                <a:ext cx="864" cy="912"/>
                <a:chOff x="3216" y="2491"/>
                <a:chExt cx="1462" cy="1589"/>
              </a:xfrm>
            </p:grpSpPr>
            <p:sp>
              <p:nvSpPr>
                <p:cNvPr id="36879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3271"/>
                  <a:ext cx="14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880" name="Oval 16"/>
                <p:cNvSpPr>
                  <a:spLocks noChangeArrowheads="1"/>
                </p:cNvSpPr>
                <p:nvPr/>
              </p:nvSpPr>
              <p:spPr bwMode="auto">
                <a:xfrm>
                  <a:off x="3216" y="2491"/>
                  <a:ext cx="1462" cy="158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881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3166" y="3286"/>
                  <a:ext cx="158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6886" name="Text Box 22"/>
              <p:cNvSpPr txBox="1">
                <a:spLocks noChangeArrowheads="1"/>
              </p:cNvSpPr>
              <p:nvPr/>
            </p:nvSpPr>
            <p:spPr bwMode="auto">
              <a:xfrm>
                <a:off x="4944" y="1248"/>
                <a:ext cx="6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 i="1"/>
                  <a:t>(1,0)</a:t>
                </a:r>
              </a:p>
            </p:txBody>
          </p:sp>
          <p:sp>
            <p:nvSpPr>
              <p:cNvPr id="36887" name="Text Box 23"/>
              <p:cNvSpPr txBox="1">
                <a:spLocks noChangeArrowheads="1"/>
              </p:cNvSpPr>
              <p:nvPr/>
            </p:nvSpPr>
            <p:spPr bwMode="auto">
              <a:xfrm>
                <a:off x="4272" y="672"/>
                <a:ext cx="6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 i="1"/>
                  <a:t>(0,1)</a:t>
                </a:r>
              </a:p>
            </p:txBody>
          </p:sp>
          <p:sp>
            <p:nvSpPr>
              <p:cNvPr id="36888" name="Text Box 24"/>
              <p:cNvSpPr txBox="1">
                <a:spLocks noChangeArrowheads="1"/>
              </p:cNvSpPr>
              <p:nvPr/>
            </p:nvSpPr>
            <p:spPr bwMode="auto">
              <a:xfrm>
                <a:off x="4272" y="1776"/>
                <a:ext cx="6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 i="1"/>
                  <a:t>(0,-1)</a:t>
                </a:r>
              </a:p>
            </p:txBody>
          </p:sp>
          <p:sp>
            <p:nvSpPr>
              <p:cNvPr id="36889" name="Text Box 25"/>
              <p:cNvSpPr txBox="1">
                <a:spLocks noChangeArrowheads="1"/>
              </p:cNvSpPr>
              <p:nvPr/>
            </p:nvSpPr>
            <p:spPr bwMode="auto">
              <a:xfrm>
                <a:off x="3648" y="1200"/>
                <a:ext cx="6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 i="1"/>
                  <a:t>(-1,0)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553200" cy="914400"/>
          </a:xfrm>
        </p:spPr>
        <p:txBody>
          <a:bodyPr/>
          <a:lstStyle/>
          <a:p>
            <a:r>
              <a:rPr lang="en-US" sz="4000"/>
              <a:t>Trig Identities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/>
              <a:t>Reciprocal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029200" y="16002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/>
              <a:t>Quotient</a:t>
            </a:r>
          </a:p>
        </p:txBody>
      </p:sp>
      <p:graphicFrame>
        <p:nvGraphicFramePr>
          <p:cNvPr id="105472" name="Object 0"/>
          <p:cNvGraphicFramePr>
            <a:graphicFrameLocks noChangeAspect="1"/>
          </p:cNvGraphicFramePr>
          <p:nvPr/>
        </p:nvGraphicFramePr>
        <p:xfrm>
          <a:off x="533400" y="3429000"/>
          <a:ext cx="2628900" cy="1255713"/>
        </p:xfrm>
        <a:graphic>
          <a:graphicData uri="http://schemas.openxmlformats.org/presentationml/2006/ole">
            <p:oleObj spid="_x0000_s105472" name="Equation" r:id="rId4" imgW="850680" imgH="406080" progId="Equation.3">
              <p:embed/>
            </p:oleObj>
          </a:graphicData>
        </a:graphic>
      </p:graphicFrame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533400" y="4648200"/>
          <a:ext cx="2590800" cy="1255713"/>
        </p:xfrm>
        <a:graphic>
          <a:graphicData uri="http://schemas.openxmlformats.org/presentationml/2006/ole">
            <p:oleObj spid="_x0000_s105473" name="Equation" r:id="rId5" imgW="838080" imgH="406080" progId="Equation.3">
              <p:embed/>
            </p:oleObj>
          </a:graphicData>
        </a:graphic>
      </p:graphicFrame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609600" y="2286000"/>
          <a:ext cx="2590800" cy="1255713"/>
        </p:xfrm>
        <a:graphic>
          <a:graphicData uri="http://schemas.openxmlformats.org/presentationml/2006/ole">
            <p:oleObj spid="_x0000_s105474" name="Equation" r:id="rId6" imgW="838080" imgH="406080" progId="Equation.3">
              <p:embed/>
            </p:oleObj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800600" y="4038600"/>
          <a:ext cx="2589213" cy="1255713"/>
        </p:xfrm>
        <a:graphic>
          <a:graphicData uri="http://schemas.openxmlformats.org/presentationml/2006/ole">
            <p:oleObj spid="_x0000_s105475" name="Equation" r:id="rId7" imgW="838080" imgH="406080" progId="Equation.3">
              <p:embed/>
            </p:oleObj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4800600" y="2743200"/>
          <a:ext cx="2706688" cy="1255713"/>
        </p:xfrm>
        <a:graphic>
          <a:graphicData uri="http://schemas.openxmlformats.org/presentationml/2006/ole">
            <p:oleObj spid="_x0000_s105476" name="Equation" r:id="rId8" imgW="87624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135</Words>
  <Application>Microsoft Office PowerPoint</Application>
  <PresentationFormat>On-screen Show (4:3)</PresentationFormat>
  <Paragraphs>49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Symbol</vt:lpstr>
      <vt:lpstr>Default Design</vt:lpstr>
      <vt:lpstr>Microsoft Equation 3.0</vt:lpstr>
      <vt:lpstr>Slide 1</vt:lpstr>
      <vt:lpstr>Trig Functions - Definitions</vt:lpstr>
      <vt:lpstr>Trig Functions - Definitions</vt:lpstr>
      <vt:lpstr>Trig Functions</vt:lpstr>
      <vt:lpstr>Special Angles - Triangles</vt:lpstr>
      <vt:lpstr>Special Angles - Triangles</vt:lpstr>
      <vt:lpstr>Special Angles - Unit Circle</vt:lpstr>
      <vt:lpstr>Special Angles</vt:lpstr>
      <vt:lpstr>Trig Identities</vt:lpstr>
      <vt:lpstr>Trig Identities</vt:lpstr>
      <vt:lpstr>Trig Identities</vt:lpstr>
      <vt:lpstr>Inverse Trig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Dahl</dc:creator>
  <cp:lastModifiedBy>Delwar</cp:lastModifiedBy>
  <cp:revision>42</cp:revision>
  <dcterms:created xsi:type="dcterms:W3CDTF">2003-05-27T22:04:16Z</dcterms:created>
  <dcterms:modified xsi:type="dcterms:W3CDTF">2012-08-05T13:12:42Z</dcterms:modified>
</cp:coreProperties>
</file>